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24"/>
  </p:notesMasterIdLst>
  <p:sldIdLst>
    <p:sldId id="256" r:id="rId2"/>
    <p:sldId id="290" r:id="rId3"/>
    <p:sldId id="289" r:id="rId4"/>
    <p:sldId id="285" r:id="rId5"/>
    <p:sldId id="257" r:id="rId6"/>
    <p:sldId id="258" r:id="rId7"/>
    <p:sldId id="259" r:id="rId8"/>
    <p:sldId id="260" r:id="rId9"/>
    <p:sldId id="303" r:id="rId10"/>
    <p:sldId id="304" r:id="rId11"/>
    <p:sldId id="305" r:id="rId12"/>
    <p:sldId id="300" r:id="rId13"/>
    <p:sldId id="301" r:id="rId14"/>
    <p:sldId id="296" r:id="rId15"/>
    <p:sldId id="298" r:id="rId16"/>
    <p:sldId id="299" r:id="rId17"/>
    <p:sldId id="264" r:id="rId18"/>
    <p:sldId id="268" r:id="rId19"/>
    <p:sldId id="295" r:id="rId20"/>
    <p:sldId id="270" r:id="rId21"/>
    <p:sldId id="302" r:id="rId22"/>
    <p:sldId id="265" r:id="rId23"/>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Manuel" initials="JM" lastIdx="8" clrIdx="0">
    <p:extLst>
      <p:ext uri="{19B8F6BF-5375-455C-9EA6-DF929625EA0E}">
        <p15:presenceInfo xmlns:p15="http://schemas.microsoft.com/office/powerpoint/2012/main" userId="Juan Manuel" providerId="None"/>
      </p:ext>
    </p:extLst>
  </p:cmAuthor>
  <p:cmAuthor id="2" name="Diana" initials="D" lastIdx="2" clrIdx="1">
    <p:extLst>
      <p:ext uri="{19B8F6BF-5375-455C-9EA6-DF929625EA0E}">
        <p15:presenceInfo xmlns:p15="http://schemas.microsoft.com/office/powerpoint/2012/main" userId="Diana" providerId="None"/>
      </p:ext>
    </p:extLst>
  </p:cmAuthor>
  <p:cmAuthor id="3" name="Roberto" initials="R" lastIdx="1" clrIdx="2">
    <p:extLst>
      <p:ext uri="{19B8F6BF-5375-455C-9EA6-DF929625EA0E}">
        <p15:presenceInfo xmlns:p15="http://schemas.microsoft.com/office/powerpoint/2012/main" userId="Rober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CBD"/>
    <a:srgbClr val="389886"/>
    <a:srgbClr val="C1E9E1"/>
    <a:srgbClr val="287264"/>
    <a:srgbClr val="287284"/>
    <a:srgbClr val="69778D"/>
    <a:srgbClr val="002C53"/>
    <a:srgbClr val="D9D9D9"/>
    <a:srgbClr val="383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679" autoAdjust="0"/>
  </p:normalViewPr>
  <p:slideViewPr>
    <p:cSldViewPr snapToGrid="0" showGuides="1">
      <p:cViewPr varScale="1">
        <p:scale>
          <a:sx n="62" d="100"/>
          <a:sy n="62" d="100"/>
        </p:scale>
        <p:origin x="978"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dhurtado\AppData\Local\Microsoft\Windows\Temporary%20Internet%20Files\Content.Outlook\T6XZD1OA\Gr&#225;ficos%20infograf&#237;a.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MX" sz="2000" b="1" dirty="0"/>
              <a:t>Gasto en alimentos de los hogares como porcentaje del ingreso, por </a:t>
            </a:r>
            <a:r>
              <a:rPr lang="es-MX" sz="2000" b="1" dirty="0" err="1"/>
              <a:t>decil</a:t>
            </a:r>
            <a:r>
              <a:rPr lang="es-MX" sz="2000" b="1" dirty="0"/>
              <a:t> de ingreso,</a:t>
            </a:r>
          </a:p>
          <a:p>
            <a:pPr>
              <a:defRPr sz="2000" b="1"/>
            </a:pPr>
            <a:r>
              <a:rPr lang="es-MX" sz="2000" b="1" dirty="0"/>
              <a:t>2006-2014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10657356456417671"/>
          <c:y val="0.13343631938549427"/>
          <c:w val="0.81115921010008196"/>
          <c:h val="0.63273192993252847"/>
        </c:manualLayout>
      </c:layout>
      <c:lineChart>
        <c:grouping val="standard"/>
        <c:varyColors val="0"/>
        <c:ser>
          <c:idx val="0"/>
          <c:order val="0"/>
          <c:tx>
            <c:v>2006</c:v>
          </c:tx>
          <c:spPr>
            <a:ln w="28575" cap="rnd">
              <a:solidFill>
                <a:srgbClr val="389886"/>
              </a:solidFill>
              <a:prstDash val="solid"/>
              <a:round/>
            </a:ln>
            <a:effectLst/>
          </c:spPr>
          <c:marker>
            <c:symbol val="triangle"/>
            <c:size val="5"/>
            <c:spPr>
              <a:solidFill>
                <a:srgbClr val="27675B"/>
              </a:solidFill>
              <a:ln w="9525">
                <a:solidFill>
                  <a:schemeClr val="accent1"/>
                </a:solidFill>
              </a:ln>
              <a:effectLst/>
            </c:spPr>
          </c:marker>
          <c:dPt>
            <c:idx val="8"/>
            <c:marker>
              <c:symbol val="triangle"/>
              <c:size val="5"/>
              <c:spPr>
                <a:solidFill>
                  <a:srgbClr val="27675B"/>
                </a:solidFill>
                <a:ln w="9525">
                  <a:solidFill>
                    <a:schemeClr val="accent1"/>
                  </a:solidFill>
                </a:ln>
                <a:effectLst/>
              </c:spPr>
            </c:marker>
            <c:bubble3D val="0"/>
            <c:spPr>
              <a:ln w="28575" cap="rnd">
                <a:solidFill>
                  <a:srgbClr val="389886"/>
                </a:solidFill>
                <a:prstDash val="solid"/>
                <a:round/>
              </a:ln>
              <a:effectLst/>
            </c:spPr>
          </c:dPt>
          <c:cat>
            <c:strRef>
              <c:f>'Gasto % Ingreso deciles'!$A$3:$A$12</c:f>
              <c:strCache>
                <c:ptCount val="10"/>
                <c:pt idx="0">
                  <c:v>I</c:v>
                </c:pt>
                <c:pt idx="1">
                  <c:v>II</c:v>
                </c:pt>
                <c:pt idx="2">
                  <c:v>III</c:v>
                </c:pt>
                <c:pt idx="3">
                  <c:v>IV</c:v>
                </c:pt>
                <c:pt idx="4">
                  <c:v>V</c:v>
                </c:pt>
                <c:pt idx="5">
                  <c:v>VI</c:v>
                </c:pt>
                <c:pt idx="6">
                  <c:v>VII</c:v>
                </c:pt>
                <c:pt idx="7">
                  <c:v>VIII</c:v>
                </c:pt>
                <c:pt idx="8">
                  <c:v>IX</c:v>
                </c:pt>
                <c:pt idx="9">
                  <c:v>X</c:v>
                </c:pt>
              </c:strCache>
            </c:strRef>
          </c:cat>
          <c:val>
            <c:numRef>
              <c:f>'Gasto % Ingreso deciles'!$B$3:$B$12</c:f>
              <c:numCache>
                <c:formatCode>_-* #,##0_-;\-* #,##0_-;_-* "-"??_-;_-@_-</c:formatCode>
                <c:ptCount val="10"/>
                <c:pt idx="0">
                  <c:v>60.208828563698269</c:v>
                </c:pt>
                <c:pt idx="1">
                  <c:v>41.990930566864577</c:v>
                </c:pt>
                <c:pt idx="2">
                  <c:v>37.55534346075062</c:v>
                </c:pt>
                <c:pt idx="3">
                  <c:v>31.987038437278709</c:v>
                </c:pt>
                <c:pt idx="4">
                  <c:v>29.630242398294516</c:v>
                </c:pt>
                <c:pt idx="5">
                  <c:v>24.88637691774812</c:v>
                </c:pt>
                <c:pt idx="6">
                  <c:v>21.643980132113324</c:v>
                </c:pt>
                <c:pt idx="7">
                  <c:v>18.080535660927382</c:v>
                </c:pt>
                <c:pt idx="8">
                  <c:v>13.219172477817551</c:v>
                </c:pt>
                <c:pt idx="9">
                  <c:v>6.7749416528101802</c:v>
                </c:pt>
              </c:numCache>
            </c:numRef>
          </c:val>
          <c:smooth val="0"/>
        </c:ser>
        <c:ser>
          <c:idx val="4"/>
          <c:order val="4"/>
          <c:tx>
            <c:v>2014</c:v>
          </c:tx>
          <c:spPr>
            <a:ln w="28575" cap="rnd" cmpd="sng">
              <a:solidFill>
                <a:schemeClr val="tx1"/>
              </a:solidFill>
              <a:prstDash val="solid"/>
              <a:round/>
            </a:ln>
            <a:effectLst/>
          </c:spPr>
          <c:marker>
            <c:symbol val="circle"/>
            <c:size val="5"/>
            <c:spPr>
              <a:solidFill>
                <a:schemeClr val="tx1"/>
              </a:solidFill>
              <a:ln w="9525">
                <a:solidFill>
                  <a:schemeClr val="accent5"/>
                </a:solidFill>
              </a:ln>
              <a:effectLst/>
            </c:spPr>
          </c:marker>
          <c:cat>
            <c:strRef>
              <c:f>'Gasto % Ingreso deciles'!$A$3:$A$12</c:f>
              <c:strCache>
                <c:ptCount val="10"/>
                <c:pt idx="0">
                  <c:v>I</c:v>
                </c:pt>
                <c:pt idx="1">
                  <c:v>II</c:v>
                </c:pt>
                <c:pt idx="2">
                  <c:v>III</c:v>
                </c:pt>
                <c:pt idx="3">
                  <c:v>IV</c:v>
                </c:pt>
                <c:pt idx="4">
                  <c:v>V</c:v>
                </c:pt>
                <c:pt idx="5">
                  <c:v>VI</c:v>
                </c:pt>
                <c:pt idx="6">
                  <c:v>VII</c:v>
                </c:pt>
                <c:pt idx="7">
                  <c:v>VIII</c:v>
                </c:pt>
                <c:pt idx="8">
                  <c:v>IX</c:v>
                </c:pt>
                <c:pt idx="9">
                  <c:v>X</c:v>
                </c:pt>
              </c:strCache>
            </c:strRef>
          </c:cat>
          <c:val>
            <c:numRef>
              <c:f>'Gasto % Ingreso deciles'!$C$3:$C$12</c:f>
              <c:numCache>
                <c:formatCode>_-* #,##0_-;\-* #,##0_-;_-* "-"??_-;_-@_-</c:formatCode>
                <c:ptCount val="10"/>
                <c:pt idx="0">
                  <c:v>78.757111528650356</c:v>
                </c:pt>
                <c:pt idx="1">
                  <c:v>50.736403182204057</c:v>
                </c:pt>
                <c:pt idx="2">
                  <c:v>43.72308524502737</c:v>
                </c:pt>
                <c:pt idx="3">
                  <c:v>36.799009719474448</c:v>
                </c:pt>
                <c:pt idx="4">
                  <c:v>33.948724708295849</c:v>
                </c:pt>
                <c:pt idx="5">
                  <c:v>28.935544306269083</c:v>
                </c:pt>
                <c:pt idx="6">
                  <c:v>26.192658573570103</c:v>
                </c:pt>
                <c:pt idx="7">
                  <c:v>22.048737763869749</c:v>
                </c:pt>
                <c:pt idx="8">
                  <c:v>16.785493173599455</c:v>
                </c:pt>
                <c:pt idx="9">
                  <c:v>8.2491841046372247</c:v>
                </c:pt>
              </c:numCache>
            </c:numRef>
          </c:val>
          <c:smooth val="0"/>
        </c:ser>
        <c:dLbls>
          <c:showLegendKey val="0"/>
          <c:showVal val="0"/>
          <c:showCatName val="0"/>
          <c:showSerName val="0"/>
          <c:showPercent val="0"/>
          <c:showBubbleSize val="0"/>
        </c:dLbls>
        <c:marker val="1"/>
        <c:smooth val="0"/>
        <c:axId val="-654121344"/>
        <c:axId val="-654108832"/>
        <c:extLst>
          <c:ext xmlns:c15="http://schemas.microsoft.com/office/drawing/2012/chart" uri="{02D57815-91ED-43cb-92C2-25804820EDAC}">
            <c15:filteredLineSeries>
              <c15:ser>
                <c:idx val="1"/>
                <c:order val="1"/>
                <c:tx>
                  <c:v>2008</c:v>
                </c:tx>
                <c:spPr>
                  <a:ln w="28575" cap="rnd">
                    <a:solidFill>
                      <a:schemeClr val="accent2"/>
                    </a:solidFill>
                    <a:round/>
                  </a:ln>
                  <a:effectLst/>
                </c:spPr>
                <c:marker>
                  <c:symbol val="none"/>
                </c:marker>
                <c:cat>
                  <c:strRef>
                    <c:extLst>
                      <c:ext uri="{02D57815-91ED-43cb-92C2-25804820EDAC}">
                        <c15:formulaRef>
                          <c15:sqref>'Gasto % Ingreso deciles'!$A$3:$A$12</c15:sqref>
                        </c15:formulaRef>
                      </c:ext>
                    </c:extLst>
                    <c:strCache>
                      <c:ptCount val="10"/>
                      <c:pt idx="0">
                        <c:v>I</c:v>
                      </c:pt>
                      <c:pt idx="1">
                        <c:v>II</c:v>
                      </c:pt>
                      <c:pt idx="2">
                        <c:v>III</c:v>
                      </c:pt>
                      <c:pt idx="3">
                        <c:v>IV</c:v>
                      </c:pt>
                      <c:pt idx="4">
                        <c:v>V</c:v>
                      </c:pt>
                      <c:pt idx="5">
                        <c:v>VI</c:v>
                      </c:pt>
                      <c:pt idx="6">
                        <c:v>VII</c:v>
                      </c:pt>
                      <c:pt idx="7">
                        <c:v>VIII</c:v>
                      </c:pt>
                      <c:pt idx="8">
                        <c:v>IX</c:v>
                      </c:pt>
                      <c:pt idx="9">
                        <c:v>X</c:v>
                      </c:pt>
                    </c:strCache>
                  </c:strRef>
                </c:cat>
                <c:val>
                  <c:numRef>
                    <c:extLst>
                      <c:ext uri="{02D57815-91ED-43cb-92C2-25804820EDAC}">
                        <c15:formulaRef>
                          <c15:sqref>'Gasto % Ingreso deciles'!#REF!</c15:sqref>
                        </c15:formulaRef>
                      </c:ext>
                    </c:extLst>
                    <c:numCache>
                      <c:formatCode>General</c:formatCode>
                      <c:ptCount val="1"/>
                      <c:pt idx="0">
                        <c:v>1</c:v>
                      </c:pt>
                    </c:numCache>
                  </c:numRef>
                </c:val>
                <c:smooth val="0"/>
              </c15:ser>
            </c15:filteredLineSeries>
            <c15:filteredLineSeries>
              <c15:ser>
                <c:idx val="2"/>
                <c:order val="2"/>
                <c:tx>
                  <c:v>2010</c:v>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'Gasto % Ingreso deciles'!$A$3:$A$12</c15:sqref>
                        </c15:formulaRef>
                      </c:ext>
                    </c:extLst>
                    <c:strCache>
                      <c:ptCount val="10"/>
                      <c:pt idx="0">
                        <c:v>I</c:v>
                      </c:pt>
                      <c:pt idx="1">
                        <c:v>II</c:v>
                      </c:pt>
                      <c:pt idx="2">
                        <c:v>III</c:v>
                      </c:pt>
                      <c:pt idx="3">
                        <c:v>IV</c:v>
                      </c:pt>
                      <c:pt idx="4">
                        <c:v>V</c:v>
                      </c:pt>
                      <c:pt idx="5">
                        <c:v>VI</c:v>
                      </c:pt>
                      <c:pt idx="6">
                        <c:v>VII</c:v>
                      </c:pt>
                      <c:pt idx="7">
                        <c:v>VIII</c:v>
                      </c:pt>
                      <c:pt idx="8">
                        <c:v>IX</c:v>
                      </c:pt>
                      <c:pt idx="9">
                        <c:v>X</c:v>
                      </c:pt>
                    </c:strCache>
                  </c:strRef>
                </c:cat>
                <c:val>
                  <c:numRef>
                    <c:extLst xmlns:c15="http://schemas.microsoft.com/office/drawing/2012/chart">
                      <c:ext xmlns:c15="http://schemas.microsoft.com/office/drawing/2012/chart" uri="{02D57815-91ED-43cb-92C2-25804820EDAC}">
                        <c15:formulaRef>
                          <c15:sqref>'Gasto % Ingreso deciles'!#REF!</c15:sqref>
                        </c15:formulaRef>
                      </c:ext>
                    </c:extLst>
                    <c:numCache>
                      <c:formatCode>General</c:formatCode>
                      <c:ptCount val="1"/>
                      <c:pt idx="0">
                        <c:v>1</c:v>
                      </c:pt>
                    </c:numCache>
                  </c:numRef>
                </c:val>
                <c:smooth val="0"/>
              </c15:ser>
            </c15:filteredLineSeries>
            <c15:filteredLineSeries>
              <c15:ser>
                <c:idx val="3"/>
                <c:order val="3"/>
                <c:tx>
                  <c:v>2012</c:v>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'Gasto % Ingreso deciles'!$A$3:$A$12</c15:sqref>
                        </c15:formulaRef>
                      </c:ext>
                    </c:extLst>
                    <c:strCache>
                      <c:ptCount val="10"/>
                      <c:pt idx="0">
                        <c:v>I</c:v>
                      </c:pt>
                      <c:pt idx="1">
                        <c:v>II</c:v>
                      </c:pt>
                      <c:pt idx="2">
                        <c:v>III</c:v>
                      </c:pt>
                      <c:pt idx="3">
                        <c:v>IV</c:v>
                      </c:pt>
                      <c:pt idx="4">
                        <c:v>V</c:v>
                      </c:pt>
                      <c:pt idx="5">
                        <c:v>VI</c:v>
                      </c:pt>
                      <c:pt idx="6">
                        <c:v>VII</c:v>
                      </c:pt>
                      <c:pt idx="7">
                        <c:v>VIII</c:v>
                      </c:pt>
                      <c:pt idx="8">
                        <c:v>IX</c:v>
                      </c:pt>
                      <c:pt idx="9">
                        <c:v>X</c:v>
                      </c:pt>
                    </c:strCache>
                  </c:strRef>
                </c:cat>
                <c:val>
                  <c:numRef>
                    <c:extLst xmlns:c15="http://schemas.microsoft.com/office/drawing/2012/chart">
                      <c:ext xmlns:c15="http://schemas.microsoft.com/office/drawing/2012/chart" uri="{02D57815-91ED-43cb-92C2-25804820EDAC}">
                        <c15:formulaRef>
                          <c15:sqref>'Gasto % Ingreso deciles'!#REF!</c15:sqref>
                        </c15:formulaRef>
                      </c:ext>
                    </c:extLst>
                    <c:numCache>
                      <c:formatCode>General</c:formatCode>
                      <c:ptCount val="1"/>
                      <c:pt idx="0">
                        <c:v>1</c:v>
                      </c:pt>
                    </c:numCache>
                  </c:numRef>
                </c:val>
                <c:smooth val="0"/>
              </c15:ser>
            </c15:filteredLineSeries>
          </c:ext>
        </c:extLst>
      </c:lineChart>
      <c:catAx>
        <c:axId val="-65412134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MX" sz="1800">
                    <a:solidFill>
                      <a:schemeClr val="tx1"/>
                    </a:solidFill>
                  </a:rPr>
                  <a:t>Deciles de ingreso</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MX"/>
            </a:p>
          </c:txPr>
        </c:title>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654108832"/>
        <c:crossesAt val="0"/>
        <c:auto val="1"/>
        <c:lblAlgn val="ctr"/>
        <c:lblOffset val="100"/>
        <c:noMultiLvlLbl val="0"/>
      </c:catAx>
      <c:valAx>
        <c:axId val="-654108832"/>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MX" sz="1800">
                    <a:solidFill>
                      <a:schemeClr val="tx1"/>
                    </a:solidFill>
                  </a:rPr>
                  <a:t>Porcentajes</a:t>
                </a:r>
              </a:p>
            </c:rich>
          </c:tx>
          <c:layout>
            <c:manualLayout>
              <c:xMode val="edge"/>
              <c:yMode val="edge"/>
              <c:x val="2.3121693002025628E-2"/>
              <c:y val="0.3429031304708707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MX"/>
            </a:p>
          </c:txPr>
        </c:title>
        <c:numFmt formatCode="#,##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crossAx val="-654121344"/>
        <c:crosses val="autoZero"/>
        <c:crossBetween val="between"/>
        <c:minorUnit val="10"/>
      </c:valAx>
      <c:spPr>
        <a:noFill/>
        <a:ln>
          <a:noFill/>
        </a:ln>
        <a:effectLst/>
      </c:spPr>
    </c:plotArea>
    <c:legend>
      <c:legendPos val="t"/>
      <c:layout>
        <c:manualLayout>
          <c:xMode val="edge"/>
          <c:yMode val="edge"/>
          <c:x val="0.76673028267271914"/>
          <c:y val="0.34665954219093392"/>
          <c:w val="0.11644190483010022"/>
          <c:h val="0.17058922939617693"/>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solidFill>
      <a:schemeClr val="bg1"/>
    </a:solidFill>
    <a:ln w="9525" cap="flat" cmpd="sng" algn="ctr">
      <a:noFill/>
      <a:round/>
    </a:ln>
    <a:effectLst/>
  </c:spPr>
  <c:txPr>
    <a:bodyPr/>
    <a:lstStyle/>
    <a:p>
      <a:pPr>
        <a:defRPr sz="1400"/>
      </a:pPr>
      <a:endParaRPr lang="es-MX"/>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'Subsidios por decil 14'!$F$7</c:f>
              <c:strCache>
                <c:ptCount val="1"/>
                <c:pt idx="0">
                  <c:v>Proporción</c:v>
                </c:pt>
              </c:strCache>
            </c:strRef>
          </c:tx>
          <c:spPr>
            <a:ln w="28575" cap="rnd">
              <a:solidFill>
                <a:srgbClr val="74CCBC"/>
              </a:solidFill>
              <a:round/>
            </a:ln>
            <a:effectLst/>
          </c:spPr>
          <c:marker>
            <c:symbol val="circle"/>
            <c:size val="5"/>
            <c:spPr>
              <a:solidFill>
                <a:srgbClr val="74CCBC"/>
              </a:solidFill>
              <a:ln w="9525">
                <a:solidFill>
                  <a:srgbClr val="74CCBC"/>
                </a:solidFill>
              </a:ln>
              <a:effectLst/>
            </c:spPr>
          </c:marker>
          <c:cat>
            <c:strRef>
              <c:f>'Subsidios por decil 14'!$E$9:$E$19</c:f>
              <c:strCache>
                <c:ptCount val="11"/>
                <c:pt idx="1">
                  <c:v>I</c:v>
                </c:pt>
                <c:pt idx="2">
                  <c:v>II</c:v>
                </c:pt>
                <c:pt idx="3">
                  <c:v>III</c:v>
                </c:pt>
                <c:pt idx="4">
                  <c:v>IV</c:v>
                </c:pt>
                <c:pt idx="5">
                  <c:v>V</c:v>
                </c:pt>
                <c:pt idx="6">
                  <c:v>VI</c:v>
                </c:pt>
                <c:pt idx="7">
                  <c:v>VII</c:v>
                </c:pt>
                <c:pt idx="8">
                  <c:v>VIII</c:v>
                </c:pt>
                <c:pt idx="9">
                  <c:v>IX</c:v>
                </c:pt>
                <c:pt idx="10">
                  <c:v>X</c:v>
                </c:pt>
              </c:strCache>
            </c:strRef>
          </c:cat>
          <c:val>
            <c:numRef>
              <c:f>'Subsidios por decil 14'!$G$9:$G$19</c:f>
              <c:numCache>
                <c:formatCode>0.0%</c:formatCode>
                <c:ptCount val="11"/>
                <c:pt idx="0" formatCode="0%">
                  <c:v>0</c:v>
                </c:pt>
                <c:pt idx="1">
                  <c:v>1.0000000000000009E-3</c:v>
                </c:pt>
                <c:pt idx="2">
                  <c:v>4.0000000000000036E-3</c:v>
                </c:pt>
                <c:pt idx="3" formatCode="0%">
                  <c:v>1.0999999999999998E-2</c:v>
                </c:pt>
                <c:pt idx="4" formatCode="0%">
                  <c:v>2.8000000000000001E-2</c:v>
                </c:pt>
                <c:pt idx="5" formatCode="0%">
                  <c:v>5.5000000000000014E-2</c:v>
                </c:pt>
                <c:pt idx="6" formatCode="0%">
                  <c:v>9.9000000000000046E-2</c:v>
                </c:pt>
                <c:pt idx="7" formatCode="0%">
                  <c:v>0.17100000000000001</c:v>
                </c:pt>
                <c:pt idx="8" formatCode="0%">
                  <c:v>0.2880000000000002</c:v>
                </c:pt>
                <c:pt idx="9" formatCode="0%">
                  <c:v>0.48400000000000026</c:v>
                </c:pt>
                <c:pt idx="10" formatCode="0%">
                  <c:v>1</c:v>
                </c:pt>
              </c:numCache>
            </c:numRef>
          </c:val>
          <c:smooth val="0"/>
        </c:ser>
        <c:ser>
          <c:idx val="1"/>
          <c:order val="1"/>
          <c:spPr>
            <a:ln w="28575" cap="rnd">
              <a:solidFill>
                <a:srgbClr val="002C53"/>
              </a:solidFill>
              <a:round/>
            </a:ln>
            <a:effectLst/>
          </c:spPr>
          <c:marker>
            <c:symbol val="circle"/>
            <c:size val="5"/>
            <c:spPr>
              <a:solidFill>
                <a:srgbClr val="002C53"/>
              </a:solidFill>
              <a:ln w="9525">
                <a:solidFill>
                  <a:srgbClr val="002C53"/>
                </a:solidFill>
              </a:ln>
              <a:effectLst/>
            </c:spPr>
          </c:marker>
          <c:cat>
            <c:strRef>
              <c:f>'Subsidios por decil 14'!$E$9:$E$19</c:f>
              <c:strCache>
                <c:ptCount val="11"/>
                <c:pt idx="1">
                  <c:v>I</c:v>
                </c:pt>
                <c:pt idx="2">
                  <c:v>II</c:v>
                </c:pt>
                <c:pt idx="3">
                  <c:v>III</c:v>
                </c:pt>
                <c:pt idx="4">
                  <c:v>IV</c:v>
                </c:pt>
                <c:pt idx="5">
                  <c:v>V</c:v>
                </c:pt>
                <c:pt idx="6">
                  <c:v>VI</c:v>
                </c:pt>
                <c:pt idx="7">
                  <c:v>VII</c:v>
                </c:pt>
                <c:pt idx="8">
                  <c:v>VIII</c:v>
                </c:pt>
                <c:pt idx="9">
                  <c:v>IX</c:v>
                </c:pt>
                <c:pt idx="10">
                  <c:v>X</c:v>
                </c:pt>
              </c:strCache>
            </c:strRef>
          </c:cat>
          <c:val>
            <c:numRef>
              <c:f>'Subsidios por decil 14'!$H$9:$H$19</c:f>
              <c:numCache>
                <c:formatCode>0%</c:formatCode>
                <c:ptCount val="11"/>
                <c:pt idx="0">
                  <c:v>0</c:v>
                </c:pt>
                <c:pt idx="1">
                  <c:v>0.1</c:v>
                </c:pt>
                <c:pt idx="2">
                  <c:v>0.2</c:v>
                </c:pt>
                <c:pt idx="3">
                  <c:v>0.30000000000000027</c:v>
                </c:pt>
                <c:pt idx="4">
                  <c:v>0.4</c:v>
                </c:pt>
                <c:pt idx="5">
                  <c:v>0.5</c:v>
                </c:pt>
                <c:pt idx="6">
                  <c:v>0.60000000000000042</c:v>
                </c:pt>
                <c:pt idx="7">
                  <c:v>0.7000000000000004</c:v>
                </c:pt>
                <c:pt idx="8">
                  <c:v>0.79999999999999993</c:v>
                </c:pt>
                <c:pt idx="9">
                  <c:v>0.89999999999999991</c:v>
                </c:pt>
                <c:pt idx="10">
                  <c:v>0.99999999999999989</c:v>
                </c:pt>
              </c:numCache>
            </c:numRef>
          </c:val>
          <c:smooth val="0"/>
        </c:ser>
        <c:dLbls>
          <c:showLegendKey val="0"/>
          <c:showVal val="0"/>
          <c:showCatName val="0"/>
          <c:showSerName val="0"/>
          <c:showPercent val="0"/>
          <c:showBubbleSize val="0"/>
        </c:dLbls>
        <c:marker val="1"/>
        <c:smooth val="0"/>
        <c:axId val="-654121888"/>
        <c:axId val="-879389360"/>
      </c:lineChart>
      <c:catAx>
        <c:axId val="-654121888"/>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mj-lt"/>
                    <a:ea typeface="+mn-ea"/>
                    <a:cs typeface="+mn-cs"/>
                  </a:defRPr>
                </a:pPr>
                <a:r>
                  <a:rPr lang="es-MX" sz="1400"/>
                  <a:t>Decil de usuarios</a:t>
                </a:r>
              </a:p>
            </c:rich>
          </c:tx>
          <c:layout>
            <c:manualLayout>
              <c:xMode val="edge"/>
              <c:yMode val="edge"/>
              <c:x val="0.39299987674000286"/>
              <c:y val="0.9192263839514962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j-lt"/>
                  <a:ea typeface="+mn-ea"/>
                  <a:cs typeface="+mn-cs"/>
                </a:defRPr>
              </a:pPr>
              <a:endParaRPr lang="es-MX"/>
            </a:p>
          </c:txPr>
        </c:title>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j-lt"/>
                <a:ea typeface="+mn-ea"/>
                <a:cs typeface="+mn-cs"/>
              </a:defRPr>
            </a:pPr>
            <a:endParaRPr lang="es-MX"/>
          </a:p>
        </c:txPr>
        <c:crossAx val="-879389360"/>
        <c:crosses val="autoZero"/>
        <c:auto val="1"/>
        <c:lblAlgn val="ctr"/>
        <c:lblOffset val="100"/>
        <c:noMultiLvlLbl val="0"/>
      </c:catAx>
      <c:valAx>
        <c:axId val="-8793893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j-lt"/>
                    <a:ea typeface="+mn-ea"/>
                    <a:cs typeface="+mn-cs"/>
                  </a:defRPr>
                </a:pPr>
                <a:r>
                  <a:rPr lang="es-MX" sz="1400"/>
                  <a:t>Porcentaje acumulado del subsidio</a:t>
                </a:r>
              </a:p>
            </c:rich>
          </c:tx>
          <c:layout>
            <c:manualLayout>
              <c:xMode val="edge"/>
              <c:yMode val="edge"/>
              <c:x val="1.5919342000530644E-2"/>
              <c:y val="7.5824455951085709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j-lt"/>
                  <a:ea typeface="+mn-ea"/>
                  <a:cs typeface="+mn-cs"/>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j-lt"/>
                <a:ea typeface="+mn-ea"/>
                <a:cs typeface="+mn-cs"/>
              </a:defRPr>
            </a:pPr>
            <a:endParaRPr lang="es-MX"/>
          </a:p>
        </c:txPr>
        <c:crossAx val="-654121888"/>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287284"/>
      </a:solidFill>
      <a:round/>
    </a:ln>
    <a:effectLst/>
  </c:spPr>
  <c:txPr>
    <a:bodyPr/>
    <a:lstStyle/>
    <a:p>
      <a:pPr>
        <a:defRPr sz="1100">
          <a:solidFill>
            <a:sysClr val="windowText" lastClr="000000"/>
          </a:solidFill>
          <a:latin typeface="+mj-lt"/>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62592050182634"/>
          <c:y val="3.1021136473526431E-2"/>
          <c:w val="0.86561714358936181"/>
          <c:h val="0.80282615190504758"/>
        </c:manualLayout>
      </c:layout>
      <c:lineChart>
        <c:grouping val="standard"/>
        <c:varyColors val="0"/>
        <c:ser>
          <c:idx val="0"/>
          <c:order val="0"/>
          <c:tx>
            <c:strRef>
              <c:f>'Niveles (2)'!$M$17</c:f>
              <c:strCache>
                <c:ptCount val="1"/>
                <c:pt idx="0">
                  <c:v>INPP</c:v>
                </c:pt>
              </c:strCache>
            </c:strRef>
          </c:tx>
          <c:spPr>
            <a:ln w="28575" cap="rnd">
              <a:solidFill>
                <a:srgbClr val="74CCBC"/>
              </a:solidFill>
              <a:round/>
            </a:ln>
            <a:effectLst/>
          </c:spPr>
          <c:marker>
            <c:symbol val="none"/>
          </c:marker>
          <c:cat>
            <c:multiLvlStrRef>
              <c:f>'Niveles (2)'!$K$18:$L$157</c:f>
              <c:multiLvlStrCache>
                <c:ptCount val="135"/>
                <c:lvl>
                  <c:pt idx="2">
                    <c:v>Mar</c:v>
                  </c:pt>
                  <c:pt idx="8">
                    <c:v>Sep</c:v>
                  </c:pt>
                  <c:pt idx="14">
                    <c:v>Mar</c:v>
                  </c:pt>
                  <c:pt idx="20">
                    <c:v>Sep</c:v>
                  </c:pt>
                  <c:pt idx="26">
                    <c:v>Mar</c:v>
                  </c:pt>
                  <c:pt idx="32">
                    <c:v>Sep</c:v>
                  </c:pt>
                  <c:pt idx="38">
                    <c:v>Mar</c:v>
                  </c:pt>
                  <c:pt idx="44">
                    <c:v>Sep</c:v>
                  </c:pt>
                  <c:pt idx="50">
                    <c:v>Mar</c:v>
                  </c:pt>
                  <c:pt idx="56">
                    <c:v>Sep</c:v>
                  </c:pt>
                  <c:pt idx="62">
                    <c:v>Mar</c:v>
                  </c:pt>
                  <c:pt idx="68">
                    <c:v>Sep</c:v>
                  </c:pt>
                  <c:pt idx="74">
                    <c:v>Mar</c:v>
                  </c:pt>
                  <c:pt idx="80">
                    <c:v>Sep</c:v>
                  </c:pt>
                  <c:pt idx="86">
                    <c:v>Mar</c:v>
                  </c:pt>
                  <c:pt idx="92">
                    <c:v>Sep</c:v>
                  </c:pt>
                  <c:pt idx="98">
                    <c:v>Mar</c:v>
                  </c:pt>
                  <c:pt idx="104">
                    <c:v>Sep</c:v>
                  </c:pt>
                  <c:pt idx="110">
                    <c:v>Mar</c:v>
                  </c:pt>
                  <c:pt idx="116">
                    <c:v>Sep</c:v>
                  </c:pt>
                  <c:pt idx="122">
                    <c:v>Mar</c:v>
                  </c:pt>
                  <c:pt idx="128">
                    <c:v>Sep</c:v>
                  </c:pt>
                  <c:pt idx="134">
                    <c:v>Mar</c:v>
                  </c:pt>
                </c:lvl>
                <c:lvl>
                  <c:pt idx="0">
                    <c:v>2004</c:v>
                  </c:pt>
                  <c:pt idx="12">
                    <c:v>2005</c:v>
                  </c:pt>
                  <c:pt idx="24">
                    <c:v>2006</c:v>
                  </c:pt>
                  <c:pt idx="36">
                    <c:v>2007</c:v>
                  </c:pt>
                  <c:pt idx="48">
                    <c:v>2008</c:v>
                  </c:pt>
                  <c:pt idx="60">
                    <c:v>2009</c:v>
                  </c:pt>
                  <c:pt idx="72">
                    <c:v>2010</c:v>
                  </c:pt>
                  <c:pt idx="84">
                    <c:v>2011</c:v>
                  </c:pt>
                  <c:pt idx="96">
                    <c:v>2012</c:v>
                  </c:pt>
                  <c:pt idx="108">
                    <c:v>2013</c:v>
                  </c:pt>
                  <c:pt idx="120">
                    <c:v>2014</c:v>
                  </c:pt>
                  <c:pt idx="132">
                    <c:v>2015</c:v>
                  </c:pt>
                </c:lvl>
              </c:multiLvlStrCache>
            </c:multiLvlStrRef>
          </c:cat>
          <c:val>
            <c:numRef>
              <c:f>'Niveles (2)'!$M$18:$M$157</c:f>
              <c:numCache>
                <c:formatCode>General</c:formatCode>
                <c:ptCount val="140"/>
                <c:pt idx="0">
                  <c:v>100</c:v>
                </c:pt>
                <c:pt idx="1">
                  <c:v>101.19322020426787</c:v>
                </c:pt>
                <c:pt idx="2">
                  <c:v>102.35663474148511</c:v>
                </c:pt>
                <c:pt idx="3">
                  <c:v>103.38989786591233</c:v>
                </c:pt>
                <c:pt idx="4">
                  <c:v>104.0555577633824</c:v>
                </c:pt>
                <c:pt idx="5">
                  <c:v>104.69637960497519</c:v>
                </c:pt>
                <c:pt idx="6">
                  <c:v>105.31136986845702</c:v>
                </c:pt>
                <c:pt idx="7">
                  <c:v>105.9710686325154</c:v>
                </c:pt>
                <c:pt idx="8">
                  <c:v>106.32575607041859</c:v>
                </c:pt>
                <c:pt idx="9">
                  <c:v>106.9218694114365</c:v>
                </c:pt>
                <c:pt idx="10">
                  <c:v>107.42459166236021</c:v>
                </c:pt>
                <c:pt idx="11">
                  <c:v>107.44346858482579</c:v>
                </c:pt>
                <c:pt idx="12">
                  <c:v>107.92135277987529</c:v>
                </c:pt>
                <c:pt idx="13">
                  <c:v>108.38234709692652</c:v>
                </c:pt>
                <c:pt idx="14">
                  <c:v>108.97150578229913</c:v>
                </c:pt>
                <c:pt idx="15">
                  <c:v>109.26558836386771</c:v>
                </c:pt>
                <c:pt idx="16">
                  <c:v>109.29440050868131</c:v>
                </c:pt>
                <c:pt idx="17">
                  <c:v>109.42455192147142</c:v>
                </c:pt>
                <c:pt idx="18">
                  <c:v>110.20744744267287</c:v>
                </c:pt>
                <c:pt idx="19">
                  <c:v>110.34355998887153</c:v>
                </c:pt>
                <c:pt idx="20">
                  <c:v>110.62373325914771</c:v>
                </c:pt>
                <c:pt idx="21">
                  <c:v>111.02412271986597</c:v>
                </c:pt>
                <c:pt idx="22">
                  <c:v>111.26654214521271</c:v>
                </c:pt>
                <c:pt idx="23">
                  <c:v>111.74144577355635</c:v>
                </c:pt>
                <c:pt idx="24">
                  <c:v>112.71708460835323</c:v>
                </c:pt>
                <c:pt idx="25">
                  <c:v>113.06680443508321</c:v>
                </c:pt>
                <c:pt idx="26">
                  <c:v>113.6788141318591</c:v>
                </c:pt>
                <c:pt idx="27">
                  <c:v>114.91872988117416</c:v>
                </c:pt>
                <c:pt idx="28">
                  <c:v>116.21130230894458</c:v>
                </c:pt>
                <c:pt idx="29">
                  <c:v>116.95147637404011</c:v>
                </c:pt>
                <c:pt idx="30">
                  <c:v>117.64098080515055</c:v>
                </c:pt>
                <c:pt idx="31">
                  <c:v>118.11091682231789</c:v>
                </c:pt>
                <c:pt idx="32">
                  <c:v>118.12979374478337</c:v>
                </c:pt>
                <c:pt idx="33">
                  <c:v>117.80491197392749</c:v>
                </c:pt>
                <c:pt idx="34">
                  <c:v>118.10098159996821</c:v>
                </c:pt>
                <c:pt idx="35">
                  <c:v>118.58184636172044</c:v>
                </c:pt>
                <c:pt idx="36">
                  <c:v>118.66132814052382</c:v>
                </c:pt>
                <c:pt idx="37">
                  <c:v>119.40547629455885</c:v>
                </c:pt>
                <c:pt idx="38">
                  <c:v>120.01053133569107</c:v>
                </c:pt>
                <c:pt idx="39">
                  <c:v>120.55796208719131</c:v>
                </c:pt>
                <c:pt idx="40">
                  <c:v>120.74871835631605</c:v>
                </c:pt>
                <c:pt idx="41">
                  <c:v>121.42928108731064</c:v>
                </c:pt>
                <c:pt idx="42">
                  <c:v>122.09593450701274</c:v>
                </c:pt>
                <c:pt idx="43">
                  <c:v>122.5032786233748</c:v>
                </c:pt>
                <c:pt idx="44">
                  <c:v>123.03878710805465</c:v>
                </c:pt>
                <c:pt idx="45">
                  <c:v>123.45805349123553</c:v>
                </c:pt>
                <c:pt idx="46">
                  <c:v>124.35520406946729</c:v>
                </c:pt>
                <c:pt idx="47">
                  <c:v>124.64431903985789</c:v>
                </c:pt>
                <c:pt idx="48">
                  <c:v>125.54345666256026</c:v>
                </c:pt>
                <c:pt idx="49">
                  <c:v>126.76449548940811</c:v>
                </c:pt>
                <c:pt idx="50">
                  <c:v>128.40380717720427</c:v>
                </c:pt>
                <c:pt idx="51">
                  <c:v>129.50065572467344</c:v>
                </c:pt>
                <c:pt idx="52">
                  <c:v>130.83594960855169</c:v>
                </c:pt>
                <c:pt idx="53">
                  <c:v>132.12057385844321</c:v>
                </c:pt>
                <c:pt idx="54">
                  <c:v>133.37539244128246</c:v>
                </c:pt>
                <c:pt idx="55">
                  <c:v>132.70476493263919</c:v>
                </c:pt>
                <c:pt idx="56">
                  <c:v>132.69979732146436</c:v>
                </c:pt>
                <c:pt idx="57">
                  <c:v>134.01720780511064</c:v>
                </c:pt>
                <c:pt idx="58">
                  <c:v>133.77578190199915</c:v>
                </c:pt>
                <c:pt idx="59">
                  <c:v>133.56416166593814</c:v>
                </c:pt>
                <c:pt idx="60">
                  <c:v>133.88407582561621</c:v>
                </c:pt>
                <c:pt idx="61">
                  <c:v>134.71366689186297</c:v>
                </c:pt>
                <c:pt idx="62">
                  <c:v>135.71613082700782</c:v>
                </c:pt>
                <c:pt idx="63">
                  <c:v>135.12995270834097</c:v>
                </c:pt>
                <c:pt idx="64">
                  <c:v>134.88157214958443</c:v>
                </c:pt>
                <c:pt idx="65">
                  <c:v>135.6445972260849</c:v>
                </c:pt>
                <c:pt idx="66">
                  <c:v>135.91384175177785</c:v>
                </c:pt>
                <c:pt idx="67">
                  <c:v>136.5039939593841</c:v>
                </c:pt>
                <c:pt idx="68">
                  <c:v>137.47069109406647</c:v>
                </c:pt>
                <c:pt idx="69">
                  <c:v>137.80650160950574</c:v>
                </c:pt>
                <c:pt idx="70">
                  <c:v>138.65894368715965</c:v>
                </c:pt>
                <c:pt idx="71">
                  <c:v>139.05734610340588</c:v>
                </c:pt>
                <c:pt idx="72">
                  <c:v>139.99125700433177</c:v>
                </c:pt>
                <c:pt idx="73">
                  <c:v>140.84369908198545</c:v>
                </c:pt>
                <c:pt idx="74">
                  <c:v>141.71203751539886</c:v>
                </c:pt>
                <c:pt idx="75">
                  <c:v>141.36033064419996</c:v>
                </c:pt>
                <c:pt idx="76">
                  <c:v>141.71104399316184</c:v>
                </c:pt>
                <c:pt idx="77">
                  <c:v>141.90180026229001</c:v>
                </c:pt>
                <c:pt idx="78">
                  <c:v>142.70059213925094</c:v>
                </c:pt>
                <c:pt idx="79">
                  <c:v>142.82378889639585</c:v>
                </c:pt>
                <c:pt idx="80">
                  <c:v>143.13674840042844</c:v>
                </c:pt>
                <c:pt idx="81">
                  <c:v>143.33545284743408</c:v>
                </c:pt>
                <c:pt idx="82">
                  <c:v>143.92262448833586</c:v>
                </c:pt>
                <c:pt idx="83">
                  <c:v>145.2171839605767</c:v>
                </c:pt>
                <c:pt idx="84">
                  <c:v>146.09446409410597</c:v>
                </c:pt>
                <c:pt idx="85">
                  <c:v>147.22310535309816</c:v>
                </c:pt>
                <c:pt idx="86">
                  <c:v>148.6488097603613</c:v>
                </c:pt>
                <c:pt idx="87">
                  <c:v>149.52112228271608</c:v>
                </c:pt>
                <c:pt idx="88">
                  <c:v>149.28466399077925</c:v>
                </c:pt>
                <c:pt idx="89">
                  <c:v>149.87580972062082</c:v>
                </c:pt>
                <c:pt idx="90">
                  <c:v>150.90112466716892</c:v>
                </c:pt>
                <c:pt idx="91">
                  <c:v>151.27568254977453</c:v>
                </c:pt>
                <c:pt idx="92">
                  <c:v>152.53944283272841</c:v>
                </c:pt>
                <c:pt idx="93">
                  <c:v>153.86778206096258</c:v>
                </c:pt>
                <c:pt idx="94">
                  <c:v>155.3540913245638</c:v>
                </c:pt>
                <c:pt idx="95">
                  <c:v>156.58605889599801</c:v>
                </c:pt>
                <c:pt idx="96">
                  <c:v>157.19806859277401</c:v>
                </c:pt>
                <c:pt idx="97">
                  <c:v>156.91590827802719</c:v>
                </c:pt>
                <c:pt idx="98">
                  <c:v>157.44644915153091</c:v>
                </c:pt>
                <c:pt idx="99">
                  <c:v>157.58752930890589</c:v>
                </c:pt>
                <c:pt idx="100">
                  <c:v>157.98096411397708</c:v>
                </c:pt>
                <c:pt idx="101">
                  <c:v>158.24921511743474</c:v>
                </c:pt>
                <c:pt idx="102">
                  <c:v>158.04387139432396</c:v>
                </c:pt>
                <c:pt idx="103">
                  <c:v>158.62516203146731</c:v>
                </c:pt>
                <c:pt idx="104">
                  <c:v>159.07357651906065</c:v>
                </c:pt>
                <c:pt idx="105">
                  <c:v>158.62901627802631</c:v>
                </c:pt>
                <c:pt idx="106">
                  <c:v>158.70123427113182</c:v>
                </c:pt>
                <c:pt idx="107">
                  <c:v>158.48638616438382</c:v>
                </c:pt>
                <c:pt idx="108">
                  <c:v>159.0824850834307</c:v>
                </c:pt>
                <c:pt idx="109">
                  <c:v>160.14083304200778</c:v>
                </c:pt>
                <c:pt idx="110">
                  <c:v>160.09890881060142</c:v>
                </c:pt>
                <c:pt idx="111">
                  <c:v>159.07427761122634</c:v>
                </c:pt>
                <c:pt idx="112">
                  <c:v>158.94668668308029</c:v>
                </c:pt>
                <c:pt idx="113">
                  <c:v>160.00946116547658</c:v>
                </c:pt>
                <c:pt idx="114">
                  <c:v>159.70306951845993</c:v>
                </c:pt>
                <c:pt idx="115">
                  <c:v>159.64460917345991</c:v>
                </c:pt>
                <c:pt idx="116">
                  <c:v>160.38552142063736</c:v>
                </c:pt>
                <c:pt idx="117">
                  <c:v>159.84466386817945</c:v>
                </c:pt>
                <c:pt idx="118">
                  <c:v>159.77018711001344</c:v>
                </c:pt>
                <c:pt idx="119">
                  <c:v>160.59871999352242</c:v>
                </c:pt>
                <c:pt idx="120">
                  <c:v>161.41627894870348</c:v>
                </c:pt>
                <c:pt idx="121">
                  <c:v>162.81932658482447</c:v>
                </c:pt>
                <c:pt idx="122">
                  <c:v>162.92221597005229</c:v>
                </c:pt>
                <c:pt idx="123">
                  <c:v>163.11975905415693</c:v>
                </c:pt>
                <c:pt idx="124">
                  <c:v>163.56092262935087</c:v>
                </c:pt>
                <c:pt idx="125">
                  <c:v>163.18095250523061</c:v>
                </c:pt>
                <c:pt idx="126">
                  <c:v>163.38286535696597</c:v>
                </c:pt>
                <c:pt idx="127">
                  <c:v>163.69577227042925</c:v>
                </c:pt>
                <c:pt idx="128">
                  <c:v>163.43523864788281</c:v>
                </c:pt>
                <c:pt idx="129">
                  <c:v>162.33493734499021</c:v>
                </c:pt>
                <c:pt idx="130">
                  <c:v>162.17670706199533</c:v>
                </c:pt>
                <c:pt idx="131">
                  <c:v>162.02840618540219</c:v>
                </c:pt>
                <c:pt idx="132">
                  <c:v>160.49463354577168</c:v>
                </c:pt>
                <c:pt idx="133">
                  <c:v>161.38481596068314</c:v>
                </c:pt>
                <c:pt idx="134">
                  <c:v>162.71805883161321</c:v>
                </c:pt>
                <c:pt idx="135">
                  <c:v>163.4082102304738</c:v>
                </c:pt>
                <c:pt idx="136">
                  <c:v>163.77425687800471</c:v>
                </c:pt>
                <c:pt idx="137">
                  <c:v>164.57682967483458</c:v>
                </c:pt>
                <c:pt idx="138">
                  <c:v>164.98392884527732</c:v>
                </c:pt>
              </c:numCache>
            </c:numRef>
          </c:val>
          <c:smooth val="0"/>
        </c:ser>
        <c:ser>
          <c:idx val="1"/>
          <c:order val="1"/>
          <c:tx>
            <c:strRef>
              <c:f>'Niveles (2)'!$N$17</c:f>
              <c:strCache>
                <c:ptCount val="1"/>
                <c:pt idx="0">
                  <c:v>Aéreo</c:v>
                </c:pt>
              </c:strCache>
            </c:strRef>
          </c:tx>
          <c:spPr>
            <a:ln w="28575" cap="rnd">
              <a:solidFill>
                <a:srgbClr val="27675B"/>
              </a:solidFill>
              <a:round/>
            </a:ln>
            <a:effectLst/>
          </c:spPr>
          <c:marker>
            <c:symbol val="none"/>
          </c:marker>
          <c:cat>
            <c:multiLvlStrRef>
              <c:f>'Niveles (2)'!$K$18:$L$157</c:f>
              <c:multiLvlStrCache>
                <c:ptCount val="135"/>
                <c:lvl>
                  <c:pt idx="2">
                    <c:v>Mar</c:v>
                  </c:pt>
                  <c:pt idx="8">
                    <c:v>Sep</c:v>
                  </c:pt>
                  <c:pt idx="14">
                    <c:v>Mar</c:v>
                  </c:pt>
                  <c:pt idx="20">
                    <c:v>Sep</c:v>
                  </c:pt>
                  <c:pt idx="26">
                    <c:v>Mar</c:v>
                  </c:pt>
                  <c:pt idx="32">
                    <c:v>Sep</c:v>
                  </c:pt>
                  <c:pt idx="38">
                    <c:v>Mar</c:v>
                  </c:pt>
                  <c:pt idx="44">
                    <c:v>Sep</c:v>
                  </c:pt>
                  <c:pt idx="50">
                    <c:v>Mar</c:v>
                  </c:pt>
                  <c:pt idx="56">
                    <c:v>Sep</c:v>
                  </c:pt>
                  <c:pt idx="62">
                    <c:v>Mar</c:v>
                  </c:pt>
                  <c:pt idx="68">
                    <c:v>Sep</c:v>
                  </c:pt>
                  <c:pt idx="74">
                    <c:v>Mar</c:v>
                  </c:pt>
                  <c:pt idx="80">
                    <c:v>Sep</c:v>
                  </c:pt>
                  <c:pt idx="86">
                    <c:v>Mar</c:v>
                  </c:pt>
                  <c:pt idx="92">
                    <c:v>Sep</c:v>
                  </c:pt>
                  <c:pt idx="98">
                    <c:v>Mar</c:v>
                  </c:pt>
                  <c:pt idx="104">
                    <c:v>Sep</c:v>
                  </c:pt>
                  <c:pt idx="110">
                    <c:v>Mar</c:v>
                  </c:pt>
                  <c:pt idx="116">
                    <c:v>Sep</c:v>
                  </c:pt>
                  <c:pt idx="122">
                    <c:v>Mar</c:v>
                  </c:pt>
                  <c:pt idx="128">
                    <c:v>Sep</c:v>
                  </c:pt>
                  <c:pt idx="134">
                    <c:v>Mar</c:v>
                  </c:pt>
                </c:lvl>
                <c:lvl>
                  <c:pt idx="0">
                    <c:v>2004</c:v>
                  </c:pt>
                  <c:pt idx="12">
                    <c:v>2005</c:v>
                  </c:pt>
                  <c:pt idx="24">
                    <c:v>2006</c:v>
                  </c:pt>
                  <c:pt idx="36">
                    <c:v>2007</c:v>
                  </c:pt>
                  <c:pt idx="48">
                    <c:v>2008</c:v>
                  </c:pt>
                  <c:pt idx="60">
                    <c:v>2009</c:v>
                  </c:pt>
                  <c:pt idx="72">
                    <c:v>2010</c:v>
                  </c:pt>
                  <c:pt idx="84">
                    <c:v>2011</c:v>
                  </c:pt>
                  <c:pt idx="96">
                    <c:v>2012</c:v>
                  </c:pt>
                  <c:pt idx="108">
                    <c:v>2013</c:v>
                  </c:pt>
                  <c:pt idx="120">
                    <c:v>2014</c:v>
                  </c:pt>
                  <c:pt idx="132">
                    <c:v>2015</c:v>
                  </c:pt>
                </c:lvl>
              </c:multiLvlStrCache>
            </c:multiLvlStrRef>
          </c:cat>
          <c:val>
            <c:numRef>
              <c:f>'Niveles (2)'!$N$18:$N$157</c:f>
              <c:numCache>
                <c:formatCode>General</c:formatCode>
                <c:ptCount val="140"/>
                <c:pt idx="0">
                  <c:v>100</c:v>
                </c:pt>
                <c:pt idx="1">
                  <c:v>100.31485381064188</c:v>
                </c:pt>
                <c:pt idx="2">
                  <c:v>101.50643881104644</c:v>
                </c:pt>
                <c:pt idx="3">
                  <c:v>102.52895440187883</c:v>
                </c:pt>
                <c:pt idx="4">
                  <c:v>103.64157285170413</c:v>
                </c:pt>
                <c:pt idx="5">
                  <c:v>103.06248481412433</c:v>
                </c:pt>
                <c:pt idx="6">
                  <c:v>103.24370292378711</c:v>
                </c:pt>
                <c:pt idx="7">
                  <c:v>103.09893091439145</c:v>
                </c:pt>
                <c:pt idx="8">
                  <c:v>103.27002510731309</c:v>
                </c:pt>
                <c:pt idx="9">
                  <c:v>103.10905483113257</c:v>
                </c:pt>
                <c:pt idx="10">
                  <c:v>103.08070786425728</c:v>
                </c:pt>
                <c:pt idx="11">
                  <c:v>102.73750708674147</c:v>
                </c:pt>
                <c:pt idx="12">
                  <c:v>102.85190734591387</c:v>
                </c:pt>
                <c:pt idx="13">
                  <c:v>102.61500769417596</c:v>
                </c:pt>
                <c:pt idx="14">
                  <c:v>108.44942091196241</c:v>
                </c:pt>
                <c:pt idx="15">
                  <c:v>108.3572932696201</c:v>
                </c:pt>
                <c:pt idx="16">
                  <c:v>108.086984692637</c:v>
                </c:pt>
                <c:pt idx="17">
                  <c:v>107.77213088199511</c:v>
                </c:pt>
                <c:pt idx="18">
                  <c:v>107.5190329634723</c:v>
                </c:pt>
                <c:pt idx="19">
                  <c:v>107.49979752166411</c:v>
                </c:pt>
                <c:pt idx="20">
                  <c:v>107.49979752166411</c:v>
                </c:pt>
                <c:pt idx="21">
                  <c:v>107.78124240706222</c:v>
                </c:pt>
                <c:pt idx="22">
                  <c:v>107.04118409330196</c:v>
                </c:pt>
                <c:pt idx="23">
                  <c:v>107.04118409330196</c:v>
                </c:pt>
                <c:pt idx="24">
                  <c:v>106.9358953591953</c:v>
                </c:pt>
                <c:pt idx="25">
                  <c:v>106.7749250830162</c:v>
                </c:pt>
                <c:pt idx="26">
                  <c:v>107.23050133635635</c:v>
                </c:pt>
                <c:pt idx="27">
                  <c:v>107.80655219891418</c:v>
                </c:pt>
                <c:pt idx="28">
                  <c:v>107.88653114116748</c:v>
                </c:pt>
                <c:pt idx="29">
                  <c:v>108.53547420425939</c:v>
                </c:pt>
                <c:pt idx="30">
                  <c:v>107.85210982424837</c:v>
                </c:pt>
                <c:pt idx="31">
                  <c:v>107.5281444885394</c:v>
                </c:pt>
                <c:pt idx="32">
                  <c:v>107.71037498987612</c:v>
                </c:pt>
                <c:pt idx="33">
                  <c:v>107.60609864744465</c:v>
                </c:pt>
                <c:pt idx="34">
                  <c:v>107.55547906373931</c:v>
                </c:pt>
                <c:pt idx="35">
                  <c:v>107.49372317162029</c:v>
                </c:pt>
                <c:pt idx="36">
                  <c:v>107.60609864744465</c:v>
                </c:pt>
                <c:pt idx="37">
                  <c:v>107.71847412326781</c:v>
                </c:pt>
                <c:pt idx="38">
                  <c:v>107.97865878350973</c:v>
                </c:pt>
                <c:pt idx="39">
                  <c:v>107.71341216489796</c:v>
                </c:pt>
                <c:pt idx="40">
                  <c:v>107.43601684619712</c:v>
                </c:pt>
                <c:pt idx="41">
                  <c:v>107.38944682918893</c:v>
                </c:pt>
                <c:pt idx="42">
                  <c:v>107.33072811209168</c:v>
                </c:pt>
                <c:pt idx="43">
                  <c:v>107.79744067384723</c:v>
                </c:pt>
                <c:pt idx="44">
                  <c:v>107.83287438244015</c:v>
                </c:pt>
                <c:pt idx="45">
                  <c:v>107.45727707135322</c:v>
                </c:pt>
                <c:pt idx="46">
                  <c:v>107.51599578845037</c:v>
                </c:pt>
                <c:pt idx="47">
                  <c:v>107.48258686320524</c:v>
                </c:pt>
                <c:pt idx="48">
                  <c:v>111.90775087065585</c:v>
                </c:pt>
                <c:pt idx="49">
                  <c:v>115.95832995869355</c:v>
                </c:pt>
                <c:pt idx="50">
                  <c:v>115.87025188304851</c:v>
                </c:pt>
                <c:pt idx="51">
                  <c:v>115.46225803838901</c:v>
                </c:pt>
                <c:pt idx="52">
                  <c:v>115.34077103749871</c:v>
                </c:pt>
                <c:pt idx="53">
                  <c:v>115.09577225236772</c:v>
                </c:pt>
                <c:pt idx="54">
                  <c:v>114.90645500931342</c:v>
                </c:pt>
                <c:pt idx="55">
                  <c:v>114.55616749007839</c:v>
                </c:pt>
                <c:pt idx="56">
                  <c:v>115.53818741394635</c:v>
                </c:pt>
                <c:pt idx="57">
                  <c:v>119.30833400825983</c:v>
                </c:pt>
                <c:pt idx="58">
                  <c:v>120.41690289138938</c:v>
                </c:pt>
                <c:pt idx="59">
                  <c:v>121.02028832914851</c:v>
                </c:pt>
                <c:pt idx="60">
                  <c:v>121.91929213574136</c:v>
                </c:pt>
                <c:pt idx="61">
                  <c:v>123.24248805377727</c:v>
                </c:pt>
                <c:pt idx="62">
                  <c:v>128.24572770713505</c:v>
                </c:pt>
                <c:pt idx="63">
                  <c:v>125.60338543775772</c:v>
                </c:pt>
                <c:pt idx="64">
                  <c:v>125.02024783348065</c:v>
                </c:pt>
                <c:pt idx="65">
                  <c:v>124.95849194136173</c:v>
                </c:pt>
                <c:pt idx="66">
                  <c:v>124.96355389973159</c:v>
                </c:pt>
                <c:pt idx="67">
                  <c:v>124.2670284279576</c:v>
                </c:pt>
                <c:pt idx="68">
                  <c:v>125.54770389568256</c:v>
                </c:pt>
                <c:pt idx="69">
                  <c:v>125.21260225155851</c:v>
                </c:pt>
                <c:pt idx="70">
                  <c:v>124.62237790556358</c:v>
                </c:pt>
                <c:pt idx="71">
                  <c:v>123.8317000080981</c:v>
                </c:pt>
                <c:pt idx="72">
                  <c:v>123.46723900542619</c:v>
                </c:pt>
                <c:pt idx="73">
                  <c:v>124.12023163521397</c:v>
                </c:pt>
                <c:pt idx="74">
                  <c:v>122.83753138414104</c:v>
                </c:pt>
                <c:pt idx="75">
                  <c:v>121.66315704219528</c:v>
                </c:pt>
                <c:pt idx="76">
                  <c:v>123.2009799951404</c:v>
                </c:pt>
                <c:pt idx="77">
                  <c:v>123.2505871871704</c:v>
                </c:pt>
                <c:pt idx="78">
                  <c:v>125.1326233093053</c:v>
                </c:pt>
                <c:pt idx="79">
                  <c:v>124.82485624038115</c:v>
                </c:pt>
                <c:pt idx="80">
                  <c:v>125.13464809265312</c:v>
                </c:pt>
                <c:pt idx="81">
                  <c:v>124.11415728517026</c:v>
                </c:pt>
                <c:pt idx="82">
                  <c:v>123.75070867417084</c:v>
                </c:pt>
                <c:pt idx="83">
                  <c:v>123.96634810075257</c:v>
                </c:pt>
                <c:pt idx="84">
                  <c:v>123.15238519478282</c:v>
                </c:pt>
                <c:pt idx="85">
                  <c:v>122.92459706811351</c:v>
                </c:pt>
                <c:pt idx="86">
                  <c:v>122.76261440025901</c:v>
                </c:pt>
                <c:pt idx="87">
                  <c:v>121.85348667692499</c:v>
                </c:pt>
                <c:pt idx="88">
                  <c:v>121.50117437434079</c:v>
                </c:pt>
                <c:pt idx="89">
                  <c:v>121.98813476957957</c:v>
                </c:pt>
                <c:pt idx="90">
                  <c:v>123.84587349153504</c:v>
                </c:pt>
                <c:pt idx="91">
                  <c:v>125.63983153802472</c:v>
                </c:pt>
                <c:pt idx="92">
                  <c:v>128.44010690856081</c:v>
                </c:pt>
                <c:pt idx="93">
                  <c:v>130.0234874868386</c:v>
                </c:pt>
                <c:pt idx="94">
                  <c:v>130.75139710050993</c:v>
                </c:pt>
                <c:pt idx="95">
                  <c:v>131.06118895278203</c:v>
                </c:pt>
                <c:pt idx="96">
                  <c:v>132.34287681218098</c:v>
                </c:pt>
                <c:pt idx="97">
                  <c:v>129.47882076617785</c:v>
                </c:pt>
                <c:pt idx="98">
                  <c:v>129.34923463189318</c:v>
                </c:pt>
                <c:pt idx="99">
                  <c:v>130.55904268243222</c:v>
                </c:pt>
                <c:pt idx="100">
                  <c:v>132.87337004940451</c:v>
                </c:pt>
                <c:pt idx="101">
                  <c:v>134.47092411111936</c:v>
                </c:pt>
                <c:pt idx="102">
                  <c:v>132.40054866795262</c:v>
                </c:pt>
                <c:pt idx="103">
                  <c:v>131.58350902247253</c:v>
                </c:pt>
                <c:pt idx="104">
                  <c:v>130.84267891557181</c:v>
                </c:pt>
                <c:pt idx="105">
                  <c:v>130.49546754580084</c:v>
                </c:pt>
                <c:pt idx="106">
                  <c:v>131.08834664043994</c:v>
                </c:pt>
                <c:pt idx="107">
                  <c:v>130.38267045945304</c:v>
                </c:pt>
                <c:pt idx="108">
                  <c:v>129.9641331037698</c:v>
                </c:pt>
                <c:pt idx="109">
                  <c:v>130.99923327260117</c:v>
                </c:pt>
                <c:pt idx="110">
                  <c:v>130.35189966609141</c:v>
                </c:pt>
                <c:pt idx="111">
                  <c:v>129.21341163435631</c:v>
                </c:pt>
                <c:pt idx="112">
                  <c:v>129.23997340173054</c:v>
                </c:pt>
                <c:pt idx="113">
                  <c:v>131.93948092285078</c:v>
                </c:pt>
                <c:pt idx="114">
                  <c:v>131.24006256425048</c:v>
                </c:pt>
                <c:pt idx="115">
                  <c:v>131.76036411833158</c:v>
                </c:pt>
                <c:pt idx="116">
                  <c:v>133.31176835584694</c:v>
                </c:pt>
                <c:pt idx="117">
                  <c:v>132.82990749580341</c:v>
                </c:pt>
                <c:pt idx="118">
                  <c:v>133.14340438181549</c:v>
                </c:pt>
                <c:pt idx="119">
                  <c:v>132.74300583706102</c:v>
                </c:pt>
                <c:pt idx="120">
                  <c:v>134.60648461771294</c:v>
                </c:pt>
                <c:pt idx="121">
                  <c:v>135.25767907282753</c:v>
                </c:pt>
                <c:pt idx="122">
                  <c:v>134.35810020165459</c:v>
                </c:pt>
                <c:pt idx="123">
                  <c:v>133.31033318207977</c:v>
                </c:pt>
                <c:pt idx="124">
                  <c:v>132.44276173120082</c:v>
                </c:pt>
                <c:pt idx="125">
                  <c:v>132.8827286642354</c:v>
                </c:pt>
                <c:pt idx="126">
                  <c:v>132.82288157191601</c:v>
                </c:pt>
                <c:pt idx="127">
                  <c:v>134.0325308684566</c:v>
                </c:pt>
                <c:pt idx="128">
                  <c:v>134.78771759165977</c:v>
                </c:pt>
                <c:pt idx="129">
                  <c:v>136.76946690501345</c:v>
                </c:pt>
                <c:pt idx="130">
                  <c:v>138.19110627486097</c:v>
                </c:pt>
                <c:pt idx="131">
                  <c:v>144.3379333942527</c:v>
                </c:pt>
                <c:pt idx="132">
                  <c:v>145.96616453189193</c:v>
                </c:pt>
                <c:pt idx="133">
                  <c:v>147.5516130058792</c:v>
                </c:pt>
                <c:pt idx="134">
                  <c:v>150.58710720491581</c:v>
                </c:pt>
                <c:pt idx="135">
                  <c:v>151.02605114424549</c:v>
                </c:pt>
                <c:pt idx="136">
                  <c:v>149.61561408664485</c:v>
                </c:pt>
                <c:pt idx="137">
                  <c:v>150.9443724626644</c:v>
                </c:pt>
                <c:pt idx="138">
                  <c:v>153.87285924402565</c:v>
                </c:pt>
              </c:numCache>
            </c:numRef>
          </c:val>
          <c:smooth val="0"/>
        </c:ser>
        <c:ser>
          <c:idx val="2"/>
          <c:order val="2"/>
          <c:tx>
            <c:strRef>
              <c:f>'Niveles (2)'!$O$17</c:f>
              <c:strCache>
                <c:ptCount val="1"/>
                <c:pt idx="0">
                  <c:v>Ferroviario </c:v>
                </c:pt>
              </c:strCache>
            </c:strRef>
          </c:tx>
          <c:spPr>
            <a:ln w="28575" cap="rnd">
              <a:solidFill>
                <a:srgbClr val="002C53"/>
              </a:solidFill>
              <a:prstDash val="sysDash"/>
              <a:round/>
            </a:ln>
            <a:effectLst/>
          </c:spPr>
          <c:marker>
            <c:symbol val="none"/>
          </c:marker>
          <c:cat>
            <c:multiLvlStrRef>
              <c:f>'Niveles (2)'!$K$18:$L$157</c:f>
              <c:multiLvlStrCache>
                <c:ptCount val="135"/>
                <c:lvl>
                  <c:pt idx="2">
                    <c:v>Mar</c:v>
                  </c:pt>
                  <c:pt idx="8">
                    <c:v>Sep</c:v>
                  </c:pt>
                  <c:pt idx="14">
                    <c:v>Mar</c:v>
                  </c:pt>
                  <c:pt idx="20">
                    <c:v>Sep</c:v>
                  </c:pt>
                  <c:pt idx="26">
                    <c:v>Mar</c:v>
                  </c:pt>
                  <c:pt idx="32">
                    <c:v>Sep</c:v>
                  </c:pt>
                  <c:pt idx="38">
                    <c:v>Mar</c:v>
                  </c:pt>
                  <c:pt idx="44">
                    <c:v>Sep</c:v>
                  </c:pt>
                  <c:pt idx="50">
                    <c:v>Mar</c:v>
                  </c:pt>
                  <c:pt idx="56">
                    <c:v>Sep</c:v>
                  </c:pt>
                  <c:pt idx="62">
                    <c:v>Mar</c:v>
                  </c:pt>
                  <c:pt idx="68">
                    <c:v>Sep</c:v>
                  </c:pt>
                  <c:pt idx="74">
                    <c:v>Mar</c:v>
                  </c:pt>
                  <c:pt idx="80">
                    <c:v>Sep</c:v>
                  </c:pt>
                  <c:pt idx="86">
                    <c:v>Mar</c:v>
                  </c:pt>
                  <c:pt idx="92">
                    <c:v>Sep</c:v>
                  </c:pt>
                  <c:pt idx="98">
                    <c:v>Mar</c:v>
                  </c:pt>
                  <c:pt idx="104">
                    <c:v>Sep</c:v>
                  </c:pt>
                  <c:pt idx="110">
                    <c:v>Mar</c:v>
                  </c:pt>
                  <c:pt idx="116">
                    <c:v>Sep</c:v>
                  </c:pt>
                  <c:pt idx="122">
                    <c:v>Mar</c:v>
                  </c:pt>
                  <c:pt idx="128">
                    <c:v>Sep</c:v>
                  </c:pt>
                  <c:pt idx="134">
                    <c:v>Mar</c:v>
                  </c:pt>
                </c:lvl>
                <c:lvl>
                  <c:pt idx="0">
                    <c:v>2004</c:v>
                  </c:pt>
                  <c:pt idx="12">
                    <c:v>2005</c:v>
                  </c:pt>
                  <c:pt idx="24">
                    <c:v>2006</c:v>
                  </c:pt>
                  <c:pt idx="36">
                    <c:v>2007</c:v>
                  </c:pt>
                  <c:pt idx="48">
                    <c:v>2008</c:v>
                  </c:pt>
                  <c:pt idx="60">
                    <c:v>2009</c:v>
                  </c:pt>
                  <c:pt idx="72">
                    <c:v>2010</c:v>
                  </c:pt>
                  <c:pt idx="84">
                    <c:v>2011</c:v>
                  </c:pt>
                  <c:pt idx="96">
                    <c:v>2012</c:v>
                  </c:pt>
                  <c:pt idx="108">
                    <c:v>2013</c:v>
                  </c:pt>
                  <c:pt idx="120">
                    <c:v>2014</c:v>
                  </c:pt>
                  <c:pt idx="132">
                    <c:v>2015</c:v>
                  </c:pt>
                </c:lvl>
              </c:multiLvlStrCache>
            </c:multiLvlStrRef>
          </c:cat>
          <c:val>
            <c:numRef>
              <c:f>'Niveles (2)'!$O$18:$O$157</c:f>
              <c:numCache>
                <c:formatCode>General</c:formatCode>
                <c:ptCount val="140"/>
                <c:pt idx="0">
                  <c:v>100</c:v>
                </c:pt>
                <c:pt idx="1">
                  <c:v>102.98231542705184</c:v>
                </c:pt>
                <c:pt idx="2">
                  <c:v>102.98231542705184</c:v>
                </c:pt>
                <c:pt idx="3">
                  <c:v>102.98231542705184</c:v>
                </c:pt>
                <c:pt idx="4">
                  <c:v>102.98231542705184</c:v>
                </c:pt>
                <c:pt idx="5">
                  <c:v>102.98231542705184</c:v>
                </c:pt>
                <c:pt idx="6">
                  <c:v>102.98231542705184</c:v>
                </c:pt>
                <c:pt idx="7">
                  <c:v>102.84439923314586</c:v>
                </c:pt>
                <c:pt idx="8">
                  <c:v>103.00187800774664</c:v>
                </c:pt>
                <c:pt idx="9">
                  <c:v>102.82972729762349</c:v>
                </c:pt>
                <c:pt idx="10">
                  <c:v>102.83657420086934</c:v>
                </c:pt>
                <c:pt idx="11">
                  <c:v>102.5020540709729</c:v>
                </c:pt>
                <c:pt idx="12">
                  <c:v>106.55053014593558</c:v>
                </c:pt>
                <c:pt idx="13">
                  <c:v>106.35001369380576</c:v>
                </c:pt>
                <c:pt idx="14">
                  <c:v>113.6781564223957</c:v>
                </c:pt>
                <c:pt idx="15">
                  <c:v>113.64685629328271</c:v>
                </c:pt>
                <c:pt idx="16">
                  <c:v>115.60213623381095</c:v>
                </c:pt>
                <c:pt idx="17">
                  <c:v>115.74103055675008</c:v>
                </c:pt>
                <c:pt idx="18">
                  <c:v>115.48867326577707</c:v>
                </c:pt>
                <c:pt idx="19">
                  <c:v>115.43683242693368</c:v>
                </c:pt>
                <c:pt idx="20">
                  <c:v>115.64615204037788</c:v>
                </c:pt>
                <c:pt idx="21">
                  <c:v>115.7322273954382</c:v>
                </c:pt>
                <c:pt idx="22">
                  <c:v>115.47889197542951</c:v>
                </c:pt>
                <c:pt idx="23">
                  <c:v>115.3351070073156</c:v>
                </c:pt>
                <c:pt idx="24">
                  <c:v>115.26174732970658</c:v>
                </c:pt>
                <c:pt idx="25">
                  <c:v>115.09742165186472</c:v>
                </c:pt>
                <c:pt idx="26">
                  <c:v>124.04338980398261</c:v>
                </c:pt>
                <c:pt idx="27">
                  <c:v>124.61755154740084</c:v>
                </c:pt>
                <c:pt idx="28">
                  <c:v>124.70167064439038</c:v>
                </c:pt>
                <c:pt idx="29">
                  <c:v>125.28854806525987</c:v>
                </c:pt>
                <c:pt idx="30">
                  <c:v>124.65961109589441</c:v>
                </c:pt>
                <c:pt idx="31">
                  <c:v>124.35150044993856</c:v>
                </c:pt>
                <c:pt idx="32">
                  <c:v>124.53049806330503</c:v>
                </c:pt>
                <c:pt idx="33">
                  <c:v>124.45126961148576</c:v>
                </c:pt>
                <c:pt idx="34">
                  <c:v>124.38769122422646</c:v>
                </c:pt>
                <c:pt idx="35">
                  <c:v>124.33291599827916</c:v>
                </c:pt>
                <c:pt idx="36">
                  <c:v>124.45518212762502</c:v>
                </c:pt>
                <c:pt idx="37">
                  <c:v>129.40158065651966</c:v>
                </c:pt>
                <c:pt idx="38">
                  <c:v>129.64611291521641</c:v>
                </c:pt>
                <c:pt idx="39">
                  <c:v>129.41038381783409</c:v>
                </c:pt>
                <c:pt idx="40">
                  <c:v>129.11694510739798</c:v>
                </c:pt>
                <c:pt idx="41">
                  <c:v>129.11107633319003</c:v>
                </c:pt>
                <c:pt idx="42">
                  <c:v>129.04651981689298</c:v>
                </c:pt>
                <c:pt idx="43">
                  <c:v>129.48080910833664</c:v>
                </c:pt>
                <c:pt idx="44">
                  <c:v>129.50526233420618</c:v>
                </c:pt>
                <c:pt idx="45">
                  <c:v>129.14237646230319</c:v>
                </c:pt>
                <c:pt idx="46">
                  <c:v>129.16976407527662</c:v>
                </c:pt>
                <c:pt idx="47">
                  <c:v>129.16976407527662</c:v>
                </c:pt>
                <c:pt idx="48">
                  <c:v>129.32528659180662</c:v>
                </c:pt>
                <c:pt idx="49">
                  <c:v>129.07684181697297</c:v>
                </c:pt>
                <c:pt idx="50">
                  <c:v>134.86345318674333</c:v>
                </c:pt>
                <c:pt idx="51">
                  <c:v>134.86345318674333</c:v>
                </c:pt>
                <c:pt idx="52">
                  <c:v>134.86345318674333</c:v>
                </c:pt>
                <c:pt idx="53">
                  <c:v>134.86345318674333</c:v>
                </c:pt>
                <c:pt idx="54">
                  <c:v>134.86345318674333</c:v>
                </c:pt>
                <c:pt idx="55">
                  <c:v>134.7499902187092</c:v>
                </c:pt>
                <c:pt idx="56">
                  <c:v>135.61367815642163</c:v>
                </c:pt>
                <c:pt idx="57">
                  <c:v>138.87769474549134</c:v>
                </c:pt>
                <c:pt idx="58">
                  <c:v>140.02601823232541</c:v>
                </c:pt>
                <c:pt idx="59">
                  <c:v>140.50530145936898</c:v>
                </c:pt>
                <c:pt idx="60">
                  <c:v>141.3171485582383</c:v>
                </c:pt>
                <c:pt idx="61">
                  <c:v>152.29860323173659</c:v>
                </c:pt>
                <c:pt idx="62">
                  <c:v>159.62674596032673</c:v>
                </c:pt>
                <c:pt idx="63">
                  <c:v>157.07187292147498</c:v>
                </c:pt>
                <c:pt idx="64">
                  <c:v>156.7226808560587</c:v>
                </c:pt>
                <c:pt idx="65">
                  <c:v>172.18592276693059</c:v>
                </c:pt>
                <c:pt idx="66">
                  <c:v>172.19766031534874</c:v>
                </c:pt>
                <c:pt idx="67">
                  <c:v>171.37896631323659</c:v>
                </c:pt>
                <c:pt idx="68">
                  <c:v>172.27786689620132</c:v>
                </c:pt>
                <c:pt idx="69">
                  <c:v>172.0235533471571</c:v>
                </c:pt>
                <c:pt idx="70">
                  <c:v>171.69392386243564</c:v>
                </c:pt>
                <c:pt idx="71">
                  <c:v>171.01608044133079</c:v>
                </c:pt>
                <c:pt idx="72">
                  <c:v>172.06365663758217</c:v>
                </c:pt>
                <c:pt idx="73">
                  <c:v>172.06365663758217</c:v>
                </c:pt>
                <c:pt idx="74">
                  <c:v>179.37614930161476</c:v>
                </c:pt>
                <c:pt idx="75">
                  <c:v>187.18846590242077</c:v>
                </c:pt>
                <c:pt idx="76">
                  <c:v>187.18846590242077</c:v>
                </c:pt>
                <c:pt idx="77">
                  <c:v>187.18846590242077</c:v>
                </c:pt>
                <c:pt idx="78">
                  <c:v>187.18846590242077</c:v>
                </c:pt>
                <c:pt idx="79">
                  <c:v>187.18846590242077</c:v>
                </c:pt>
                <c:pt idx="80">
                  <c:v>187.18846590242077</c:v>
                </c:pt>
                <c:pt idx="81">
                  <c:v>187.18846590242077</c:v>
                </c:pt>
                <c:pt idx="82">
                  <c:v>187.18846590242077</c:v>
                </c:pt>
                <c:pt idx="83">
                  <c:v>187.18846590242077</c:v>
                </c:pt>
                <c:pt idx="84">
                  <c:v>187.18846590242077</c:v>
                </c:pt>
                <c:pt idx="85">
                  <c:v>187.18846590242077</c:v>
                </c:pt>
                <c:pt idx="86">
                  <c:v>200.33452012989397</c:v>
                </c:pt>
                <c:pt idx="87">
                  <c:v>200.33452012989397</c:v>
                </c:pt>
                <c:pt idx="88">
                  <c:v>200.33452012989397</c:v>
                </c:pt>
                <c:pt idx="89">
                  <c:v>211.19664306115291</c:v>
                </c:pt>
                <c:pt idx="90">
                  <c:v>211.19664306115291</c:v>
                </c:pt>
                <c:pt idx="91">
                  <c:v>211.19664306115291</c:v>
                </c:pt>
                <c:pt idx="92">
                  <c:v>211.19664306115291</c:v>
                </c:pt>
                <c:pt idx="93">
                  <c:v>211.19664306115291</c:v>
                </c:pt>
                <c:pt idx="94">
                  <c:v>211.19664306115291</c:v>
                </c:pt>
                <c:pt idx="95">
                  <c:v>211.19664306115291</c:v>
                </c:pt>
                <c:pt idx="96">
                  <c:v>211.19664306115291</c:v>
                </c:pt>
                <c:pt idx="97">
                  <c:v>211.19664306115291</c:v>
                </c:pt>
                <c:pt idx="98">
                  <c:v>236.20348996439532</c:v>
                </c:pt>
                <c:pt idx="99">
                  <c:v>236.20348996439532</c:v>
                </c:pt>
                <c:pt idx="100">
                  <c:v>236.20348996439532</c:v>
                </c:pt>
                <c:pt idx="101">
                  <c:v>236.20348996439532</c:v>
                </c:pt>
                <c:pt idx="102">
                  <c:v>236.20348996439532</c:v>
                </c:pt>
                <c:pt idx="103">
                  <c:v>236.20348996439532</c:v>
                </c:pt>
                <c:pt idx="104">
                  <c:v>236.20348996439532</c:v>
                </c:pt>
                <c:pt idx="105">
                  <c:v>236.20348996439282</c:v>
                </c:pt>
                <c:pt idx="106">
                  <c:v>236.20348996439282</c:v>
                </c:pt>
                <c:pt idx="107">
                  <c:v>236.20348996439282</c:v>
                </c:pt>
                <c:pt idx="108">
                  <c:v>236.20348996439282</c:v>
                </c:pt>
                <c:pt idx="109">
                  <c:v>262.96196979687164</c:v>
                </c:pt>
                <c:pt idx="110">
                  <c:v>262.96196979687164</c:v>
                </c:pt>
                <c:pt idx="111">
                  <c:v>262.96196979687164</c:v>
                </c:pt>
                <c:pt idx="112">
                  <c:v>262.96196979687164</c:v>
                </c:pt>
                <c:pt idx="113">
                  <c:v>262.96196979687164</c:v>
                </c:pt>
                <c:pt idx="114">
                  <c:v>262.96196979687164</c:v>
                </c:pt>
                <c:pt idx="115">
                  <c:v>262.96196979687164</c:v>
                </c:pt>
                <c:pt idx="116">
                  <c:v>262.96196979687164</c:v>
                </c:pt>
                <c:pt idx="117">
                  <c:v>262.96196979687164</c:v>
                </c:pt>
                <c:pt idx="118">
                  <c:v>262.96196979687164</c:v>
                </c:pt>
                <c:pt idx="119">
                  <c:v>262.96196979687164</c:v>
                </c:pt>
                <c:pt idx="120">
                  <c:v>262.96196979687164</c:v>
                </c:pt>
                <c:pt idx="121">
                  <c:v>281.36070349075391</c:v>
                </c:pt>
                <c:pt idx="122">
                  <c:v>281.36070349075391</c:v>
                </c:pt>
                <c:pt idx="123">
                  <c:v>281.36070349075391</c:v>
                </c:pt>
                <c:pt idx="124">
                  <c:v>282.50453341248874</c:v>
                </c:pt>
                <c:pt idx="125">
                  <c:v>282.50453341248874</c:v>
                </c:pt>
                <c:pt idx="126">
                  <c:v>282.50453341248874</c:v>
                </c:pt>
                <c:pt idx="127">
                  <c:v>282.50453341248874</c:v>
                </c:pt>
                <c:pt idx="128">
                  <c:v>282.50453341248874</c:v>
                </c:pt>
                <c:pt idx="129">
                  <c:v>282.50453341248874</c:v>
                </c:pt>
                <c:pt idx="130">
                  <c:v>282.50453341248874</c:v>
                </c:pt>
                <c:pt idx="131">
                  <c:v>282.50453341248874</c:v>
                </c:pt>
                <c:pt idx="132">
                  <c:v>282.50453341248874</c:v>
                </c:pt>
                <c:pt idx="133">
                  <c:v>292.27882668476013</c:v>
                </c:pt>
                <c:pt idx="134">
                  <c:v>303.68637278343709</c:v>
                </c:pt>
                <c:pt idx="135">
                  <c:v>302.85510156895725</c:v>
                </c:pt>
                <c:pt idx="136">
                  <c:v>302.85510156895725</c:v>
                </c:pt>
                <c:pt idx="137">
                  <c:v>302.85510156895725</c:v>
                </c:pt>
                <c:pt idx="138">
                  <c:v>302.85510156895725</c:v>
                </c:pt>
              </c:numCache>
            </c:numRef>
          </c:val>
          <c:smooth val="0"/>
        </c:ser>
        <c:ser>
          <c:idx val="3"/>
          <c:order val="3"/>
          <c:tx>
            <c:strRef>
              <c:f>'Niveles (2)'!$P$17</c:f>
              <c:strCache>
                <c:ptCount val="1"/>
                <c:pt idx="0">
                  <c:v>Marítimo </c:v>
                </c:pt>
              </c:strCache>
            </c:strRef>
          </c:tx>
          <c:spPr>
            <a:ln w="28575" cap="rnd">
              <a:solidFill>
                <a:srgbClr val="9DA6B5"/>
              </a:solidFill>
              <a:round/>
            </a:ln>
            <a:effectLst/>
          </c:spPr>
          <c:marker>
            <c:symbol val="none"/>
          </c:marker>
          <c:cat>
            <c:multiLvlStrRef>
              <c:f>'Niveles (2)'!$K$18:$L$157</c:f>
              <c:multiLvlStrCache>
                <c:ptCount val="135"/>
                <c:lvl>
                  <c:pt idx="2">
                    <c:v>Mar</c:v>
                  </c:pt>
                  <c:pt idx="8">
                    <c:v>Sep</c:v>
                  </c:pt>
                  <c:pt idx="14">
                    <c:v>Mar</c:v>
                  </c:pt>
                  <c:pt idx="20">
                    <c:v>Sep</c:v>
                  </c:pt>
                  <c:pt idx="26">
                    <c:v>Mar</c:v>
                  </c:pt>
                  <c:pt idx="32">
                    <c:v>Sep</c:v>
                  </c:pt>
                  <c:pt idx="38">
                    <c:v>Mar</c:v>
                  </c:pt>
                  <c:pt idx="44">
                    <c:v>Sep</c:v>
                  </c:pt>
                  <c:pt idx="50">
                    <c:v>Mar</c:v>
                  </c:pt>
                  <c:pt idx="56">
                    <c:v>Sep</c:v>
                  </c:pt>
                  <c:pt idx="62">
                    <c:v>Mar</c:v>
                  </c:pt>
                  <c:pt idx="68">
                    <c:v>Sep</c:v>
                  </c:pt>
                  <c:pt idx="74">
                    <c:v>Mar</c:v>
                  </c:pt>
                  <c:pt idx="80">
                    <c:v>Sep</c:v>
                  </c:pt>
                  <c:pt idx="86">
                    <c:v>Mar</c:v>
                  </c:pt>
                  <c:pt idx="92">
                    <c:v>Sep</c:v>
                  </c:pt>
                  <c:pt idx="98">
                    <c:v>Mar</c:v>
                  </c:pt>
                  <c:pt idx="104">
                    <c:v>Sep</c:v>
                  </c:pt>
                  <c:pt idx="110">
                    <c:v>Mar</c:v>
                  </c:pt>
                  <c:pt idx="116">
                    <c:v>Sep</c:v>
                  </c:pt>
                  <c:pt idx="122">
                    <c:v>Mar</c:v>
                  </c:pt>
                  <c:pt idx="128">
                    <c:v>Sep</c:v>
                  </c:pt>
                  <c:pt idx="134">
                    <c:v>Mar</c:v>
                  </c:pt>
                </c:lvl>
                <c:lvl>
                  <c:pt idx="0">
                    <c:v>2004</c:v>
                  </c:pt>
                  <c:pt idx="12">
                    <c:v>2005</c:v>
                  </c:pt>
                  <c:pt idx="24">
                    <c:v>2006</c:v>
                  </c:pt>
                  <c:pt idx="36">
                    <c:v>2007</c:v>
                  </c:pt>
                  <c:pt idx="48">
                    <c:v>2008</c:v>
                  </c:pt>
                  <c:pt idx="60">
                    <c:v>2009</c:v>
                  </c:pt>
                  <c:pt idx="72">
                    <c:v>2010</c:v>
                  </c:pt>
                  <c:pt idx="84">
                    <c:v>2011</c:v>
                  </c:pt>
                  <c:pt idx="96">
                    <c:v>2012</c:v>
                  </c:pt>
                  <c:pt idx="108">
                    <c:v>2013</c:v>
                  </c:pt>
                  <c:pt idx="120">
                    <c:v>2014</c:v>
                  </c:pt>
                  <c:pt idx="132">
                    <c:v>2015</c:v>
                  </c:pt>
                </c:lvl>
              </c:multiLvlStrCache>
            </c:multiLvlStrRef>
          </c:cat>
          <c:val>
            <c:numRef>
              <c:f>'Niveles (2)'!$P$18:$P$157</c:f>
              <c:numCache>
                <c:formatCode>General</c:formatCode>
                <c:ptCount val="140"/>
                <c:pt idx="0">
                  <c:v>100</c:v>
                </c:pt>
                <c:pt idx="1">
                  <c:v>100.66604406769365</c:v>
                </c:pt>
                <c:pt idx="2">
                  <c:v>100.41871491466736</c:v>
                </c:pt>
                <c:pt idx="3">
                  <c:v>102.58720661733906</c:v>
                </c:pt>
                <c:pt idx="4">
                  <c:v>104.94658306051903</c:v>
                </c:pt>
                <c:pt idx="5">
                  <c:v>103.71712112971078</c:v>
                </c:pt>
                <c:pt idx="6">
                  <c:v>104.44781970628389</c:v>
                </c:pt>
                <c:pt idx="7">
                  <c:v>113.4932933775318</c:v>
                </c:pt>
                <c:pt idx="8">
                  <c:v>117.42182448866488</c:v>
                </c:pt>
                <c:pt idx="9">
                  <c:v>116.57413203887472</c:v>
                </c:pt>
                <c:pt idx="10">
                  <c:v>116.42429778019647</c:v>
                </c:pt>
                <c:pt idx="11">
                  <c:v>114.61602405558367</c:v>
                </c:pt>
                <c:pt idx="12">
                  <c:v>113.55281657618529</c:v>
                </c:pt>
                <c:pt idx="13">
                  <c:v>112.32643343151267</c:v>
                </c:pt>
                <c:pt idx="14">
                  <c:v>112.19404562761113</c:v>
                </c:pt>
                <c:pt idx="15">
                  <c:v>112.17557291078732</c:v>
                </c:pt>
                <c:pt idx="16">
                  <c:v>112.0914194230356</c:v>
                </c:pt>
                <c:pt idx="17">
                  <c:v>110.43605874324022</c:v>
                </c:pt>
                <c:pt idx="18">
                  <c:v>122.21446824232123</c:v>
                </c:pt>
                <c:pt idx="19">
                  <c:v>122.0995268931982</c:v>
                </c:pt>
                <c:pt idx="20">
                  <c:v>123.00879506573223</c:v>
                </c:pt>
                <c:pt idx="21">
                  <c:v>127.00608573393247</c:v>
                </c:pt>
                <c:pt idx="22">
                  <c:v>125.29941195184847</c:v>
                </c:pt>
                <c:pt idx="23">
                  <c:v>124.649788076888</c:v>
                </c:pt>
                <c:pt idx="24">
                  <c:v>124.02684701511815</c:v>
                </c:pt>
                <c:pt idx="25">
                  <c:v>123.06421321620343</c:v>
                </c:pt>
                <c:pt idx="26">
                  <c:v>125.78175511335176</c:v>
                </c:pt>
                <c:pt idx="27">
                  <c:v>129.22281175275381</c:v>
                </c:pt>
                <c:pt idx="28">
                  <c:v>130.39172422286325</c:v>
                </c:pt>
                <c:pt idx="29">
                  <c:v>133.29296702620198</c:v>
                </c:pt>
                <c:pt idx="30">
                  <c:v>132.38985642594076</c:v>
                </c:pt>
                <c:pt idx="31">
                  <c:v>131.61092353321618</c:v>
                </c:pt>
                <c:pt idx="32">
                  <c:v>131.37590952473906</c:v>
                </c:pt>
                <c:pt idx="33">
                  <c:v>128.24067897496997</c:v>
                </c:pt>
                <c:pt idx="34">
                  <c:v>127.91535390646648</c:v>
                </c:pt>
                <c:pt idx="35">
                  <c:v>127.83735799099088</c:v>
                </c:pt>
                <c:pt idx="36">
                  <c:v>128.63373733849241</c:v>
                </c:pt>
                <c:pt idx="37">
                  <c:v>125.95827218522058</c:v>
                </c:pt>
                <c:pt idx="38">
                  <c:v>126.28975482599878</c:v>
                </c:pt>
                <c:pt idx="39">
                  <c:v>126.01882164591947</c:v>
                </c:pt>
                <c:pt idx="40">
                  <c:v>126.02908426637816</c:v>
                </c:pt>
                <c:pt idx="41">
                  <c:v>131.7720466743985</c:v>
                </c:pt>
                <c:pt idx="42">
                  <c:v>131.9947455383265</c:v>
                </c:pt>
                <c:pt idx="43">
                  <c:v>133.74246980224044</c:v>
                </c:pt>
                <c:pt idx="44">
                  <c:v>132.02758592378973</c:v>
                </c:pt>
                <c:pt idx="45">
                  <c:v>135.65439599347397</c:v>
                </c:pt>
                <c:pt idx="46">
                  <c:v>138.37399041471278</c:v>
                </c:pt>
                <c:pt idx="47">
                  <c:v>138.22005110785017</c:v>
                </c:pt>
                <c:pt idx="48">
                  <c:v>138.53716607998726</c:v>
                </c:pt>
                <c:pt idx="49">
                  <c:v>128.32380620067681</c:v>
                </c:pt>
                <c:pt idx="50">
                  <c:v>129.08426637657766</c:v>
                </c:pt>
                <c:pt idx="51">
                  <c:v>127.33448958857166</c:v>
                </c:pt>
                <c:pt idx="52">
                  <c:v>127.91843269260373</c:v>
                </c:pt>
                <c:pt idx="53">
                  <c:v>128.09494976447422</c:v>
                </c:pt>
                <c:pt idx="54">
                  <c:v>129.11813302408768</c:v>
                </c:pt>
                <c:pt idx="55">
                  <c:v>127.76859843392538</c:v>
                </c:pt>
                <c:pt idx="56">
                  <c:v>128.67786660645945</c:v>
                </c:pt>
                <c:pt idx="57">
                  <c:v>146.15203045945825</c:v>
                </c:pt>
                <c:pt idx="58">
                  <c:v>147.61958518488217</c:v>
                </c:pt>
                <c:pt idx="59">
                  <c:v>148.27228784598026</c:v>
                </c:pt>
                <c:pt idx="60">
                  <c:v>147.99827587976347</c:v>
                </c:pt>
                <c:pt idx="61">
                  <c:v>154.82702353219014</c:v>
                </c:pt>
                <c:pt idx="62">
                  <c:v>153.61295553206634</c:v>
                </c:pt>
                <c:pt idx="63">
                  <c:v>145.93035785757712</c:v>
                </c:pt>
                <c:pt idx="64">
                  <c:v>143.93633070268208</c:v>
                </c:pt>
                <c:pt idx="65">
                  <c:v>140.07245410043021</c:v>
                </c:pt>
                <c:pt idx="66">
                  <c:v>140.05603390769872</c:v>
                </c:pt>
                <c:pt idx="67">
                  <c:v>138.38425303517158</c:v>
                </c:pt>
                <c:pt idx="68">
                  <c:v>141.06382323662575</c:v>
                </c:pt>
                <c:pt idx="69">
                  <c:v>136.72273478309998</c:v>
                </c:pt>
                <c:pt idx="70">
                  <c:v>134.4023562976578</c:v>
                </c:pt>
                <c:pt idx="71">
                  <c:v>132.69465625352845</c:v>
                </c:pt>
                <c:pt idx="72">
                  <c:v>131.94548496012993</c:v>
                </c:pt>
                <c:pt idx="73">
                  <c:v>135.89146252604138</c:v>
                </c:pt>
                <c:pt idx="74">
                  <c:v>135.01195595283343</c:v>
                </c:pt>
                <c:pt idx="75">
                  <c:v>132.29030900750246</c:v>
                </c:pt>
                <c:pt idx="76">
                  <c:v>135.21002452766314</c:v>
                </c:pt>
                <c:pt idx="77">
                  <c:v>142.10342668897101</c:v>
                </c:pt>
                <c:pt idx="78">
                  <c:v>144.58184952945984</c:v>
                </c:pt>
                <c:pt idx="79">
                  <c:v>142.92135753943523</c:v>
                </c:pt>
                <c:pt idx="80">
                  <c:v>143.74544596217189</c:v>
                </c:pt>
                <c:pt idx="81">
                  <c:v>142.92546258761769</c:v>
                </c:pt>
                <c:pt idx="82">
                  <c:v>141.66008148520703</c:v>
                </c:pt>
                <c:pt idx="83">
                  <c:v>142.12497819193192</c:v>
                </c:pt>
                <c:pt idx="84">
                  <c:v>138.31241469196874</c:v>
                </c:pt>
                <c:pt idx="85">
                  <c:v>139.57779579437911</c:v>
                </c:pt>
                <c:pt idx="86">
                  <c:v>138.99385269034693</c:v>
                </c:pt>
                <c:pt idx="87">
                  <c:v>136.68373682536213</c:v>
                </c:pt>
                <c:pt idx="88">
                  <c:v>135.81859792079368</c:v>
                </c:pt>
                <c:pt idx="89">
                  <c:v>140.93348795681629</c:v>
                </c:pt>
                <c:pt idx="90">
                  <c:v>143.77315503740743</c:v>
                </c:pt>
                <c:pt idx="91">
                  <c:v>145.81439024640702</c:v>
                </c:pt>
                <c:pt idx="92">
                  <c:v>151.64868997649921</c:v>
                </c:pt>
                <c:pt idx="93">
                  <c:v>156.80257797025973</c:v>
                </c:pt>
                <c:pt idx="94">
                  <c:v>156.72252953069201</c:v>
                </c:pt>
                <c:pt idx="95">
                  <c:v>157.16074342422638</c:v>
                </c:pt>
                <c:pt idx="96">
                  <c:v>155.04048603770624</c:v>
                </c:pt>
                <c:pt idx="97">
                  <c:v>159.06035447091088</c:v>
                </c:pt>
                <c:pt idx="98">
                  <c:v>158.88691618517962</c:v>
                </c:pt>
                <c:pt idx="99">
                  <c:v>164.38152317813001</c:v>
                </c:pt>
                <c:pt idx="100">
                  <c:v>168.13969478966865</c:v>
                </c:pt>
                <c:pt idx="101">
                  <c:v>171.96662595827331</c:v>
                </c:pt>
                <c:pt idx="102">
                  <c:v>168.25110881635857</c:v>
                </c:pt>
                <c:pt idx="103">
                  <c:v>167.08391673120698</c:v>
                </c:pt>
                <c:pt idx="104">
                  <c:v>165.8301006804914</c:v>
                </c:pt>
                <c:pt idx="105">
                  <c:v>160.76602264830996</c:v>
                </c:pt>
                <c:pt idx="106">
                  <c:v>159.26966524021341</c:v>
                </c:pt>
                <c:pt idx="107">
                  <c:v>158.0696058170202</c:v>
                </c:pt>
                <c:pt idx="108">
                  <c:v>156.9920300707399</c:v>
                </c:pt>
                <c:pt idx="109">
                  <c:v>152.12316664394658</c:v>
                </c:pt>
                <c:pt idx="110">
                  <c:v>151.96481865688818</c:v>
                </c:pt>
                <c:pt idx="111">
                  <c:v>149.12971293328354</c:v>
                </c:pt>
                <c:pt idx="112">
                  <c:v>150.19916964980411</c:v>
                </c:pt>
                <c:pt idx="113">
                  <c:v>150.03991365928272</c:v>
                </c:pt>
                <c:pt idx="114">
                  <c:v>149.08150666144778</c:v>
                </c:pt>
                <c:pt idx="115">
                  <c:v>148.95529189102385</c:v>
                </c:pt>
                <c:pt idx="116">
                  <c:v>150.13581260962158</c:v>
                </c:pt>
                <c:pt idx="117">
                  <c:v>153.99218202051441</c:v>
                </c:pt>
                <c:pt idx="118">
                  <c:v>154.33438443589174</c:v>
                </c:pt>
                <c:pt idx="119">
                  <c:v>153.52655176985584</c:v>
                </c:pt>
                <c:pt idx="120">
                  <c:v>154.30856288942584</c:v>
                </c:pt>
                <c:pt idx="121">
                  <c:v>153.4209202076201</c:v>
                </c:pt>
                <c:pt idx="122">
                  <c:v>154.20386548516163</c:v>
                </c:pt>
                <c:pt idx="123">
                  <c:v>153.4025969177051</c:v>
                </c:pt>
                <c:pt idx="124">
                  <c:v>152.86682877262166</c:v>
                </c:pt>
                <c:pt idx="125">
                  <c:v>153.52916859534267</c:v>
                </c:pt>
                <c:pt idx="126">
                  <c:v>154.29101370793785</c:v>
                </c:pt>
                <c:pt idx="127">
                  <c:v>154.68284693729331</c:v>
                </c:pt>
                <c:pt idx="128">
                  <c:v>155.62366544310774</c:v>
                </c:pt>
                <c:pt idx="129">
                  <c:v>156.89990086308097</c:v>
                </c:pt>
                <c:pt idx="130">
                  <c:v>157.68884011478829</c:v>
                </c:pt>
                <c:pt idx="131">
                  <c:v>161.04252895145649</c:v>
                </c:pt>
                <c:pt idx="132">
                  <c:v>162.20030414402078</c:v>
                </c:pt>
                <c:pt idx="133">
                  <c:v>160.61770140129585</c:v>
                </c:pt>
                <c:pt idx="134">
                  <c:v>162.99053081452371</c:v>
                </c:pt>
                <c:pt idx="135">
                  <c:v>163.64701528437217</c:v>
                </c:pt>
                <c:pt idx="136">
                  <c:v>164.01873149252796</c:v>
                </c:pt>
                <c:pt idx="137">
                  <c:v>161.21562880842089</c:v>
                </c:pt>
                <c:pt idx="138">
                  <c:v>163.26365283777091</c:v>
                </c:pt>
              </c:numCache>
            </c:numRef>
          </c:val>
          <c:smooth val="0"/>
        </c:ser>
        <c:ser>
          <c:idx val="4"/>
          <c:order val="4"/>
          <c:tx>
            <c:strRef>
              <c:f>'Niveles (2)'!$Q$17</c:f>
              <c:strCache>
                <c:ptCount val="1"/>
                <c:pt idx="0">
                  <c:v>Autotransporte</c:v>
                </c:pt>
              </c:strCache>
            </c:strRef>
          </c:tx>
          <c:spPr>
            <a:ln w="28575" cap="rnd">
              <a:solidFill>
                <a:srgbClr val="3D4552"/>
              </a:solidFill>
              <a:round/>
            </a:ln>
            <a:effectLst/>
          </c:spPr>
          <c:marker>
            <c:symbol val="none"/>
          </c:marker>
          <c:cat>
            <c:multiLvlStrRef>
              <c:f>'Niveles (2)'!$K$18:$L$157</c:f>
              <c:multiLvlStrCache>
                <c:ptCount val="135"/>
                <c:lvl>
                  <c:pt idx="2">
                    <c:v>Mar</c:v>
                  </c:pt>
                  <c:pt idx="8">
                    <c:v>Sep</c:v>
                  </c:pt>
                  <c:pt idx="14">
                    <c:v>Mar</c:v>
                  </c:pt>
                  <c:pt idx="20">
                    <c:v>Sep</c:v>
                  </c:pt>
                  <c:pt idx="26">
                    <c:v>Mar</c:v>
                  </c:pt>
                  <c:pt idx="32">
                    <c:v>Sep</c:v>
                  </c:pt>
                  <c:pt idx="38">
                    <c:v>Mar</c:v>
                  </c:pt>
                  <c:pt idx="44">
                    <c:v>Sep</c:v>
                  </c:pt>
                  <c:pt idx="50">
                    <c:v>Mar</c:v>
                  </c:pt>
                  <c:pt idx="56">
                    <c:v>Sep</c:v>
                  </c:pt>
                  <c:pt idx="62">
                    <c:v>Mar</c:v>
                  </c:pt>
                  <c:pt idx="68">
                    <c:v>Sep</c:v>
                  </c:pt>
                  <c:pt idx="74">
                    <c:v>Mar</c:v>
                  </c:pt>
                  <c:pt idx="80">
                    <c:v>Sep</c:v>
                  </c:pt>
                  <c:pt idx="86">
                    <c:v>Mar</c:v>
                  </c:pt>
                  <c:pt idx="92">
                    <c:v>Sep</c:v>
                  </c:pt>
                  <c:pt idx="98">
                    <c:v>Mar</c:v>
                  </c:pt>
                  <c:pt idx="104">
                    <c:v>Sep</c:v>
                  </c:pt>
                  <c:pt idx="110">
                    <c:v>Mar</c:v>
                  </c:pt>
                  <c:pt idx="116">
                    <c:v>Sep</c:v>
                  </c:pt>
                  <c:pt idx="122">
                    <c:v>Mar</c:v>
                  </c:pt>
                  <c:pt idx="128">
                    <c:v>Sep</c:v>
                  </c:pt>
                  <c:pt idx="134">
                    <c:v>Mar</c:v>
                  </c:pt>
                </c:lvl>
                <c:lvl>
                  <c:pt idx="0">
                    <c:v>2004</c:v>
                  </c:pt>
                  <c:pt idx="12">
                    <c:v>2005</c:v>
                  </c:pt>
                  <c:pt idx="24">
                    <c:v>2006</c:v>
                  </c:pt>
                  <c:pt idx="36">
                    <c:v>2007</c:v>
                  </c:pt>
                  <c:pt idx="48">
                    <c:v>2008</c:v>
                  </c:pt>
                  <c:pt idx="60">
                    <c:v>2009</c:v>
                  </c:pt>
                  <c:pt idx="72">
                    <c:v>2010</c:v>
                  </c:pt>
                  <c:pt idx="84">
                    <c:v>2011</c:v>
                  </c:pt>
                  <c:pt idx="96">
                    <c:v>2012</c:v>
                  </c:pt>
                  <c:pt idx="108">
                    <c:v>2013</c:v>
                  </c:pt>
                  <c:pt idx="120">
                    <c:v>2014</c:v>
                  </c:pt>
                  <c:pt idx="132">
                    <c:v>2015</c:v>
                  </c:pt>
                </c:lvl>
              </c:multiLvlStrCache>
            </c:multiLvlStrRef>
          </c:cat>
          <c:val>
            <c:numRef>
              <c:f>'Niveles (2)'!$Q$18:$Q$157</c:f>
              <c:numCache>
                <c:formatCode>General</c:formatCode>
                <c:ptCount val="140"/>
                <c:pt idx="0">
                  <c:v>100</c:v>
                </c:pt>
                <c:pt idx="1">
                  <c:v>100.46956693301755</c:v>
                </c:pt>
                <c:pt idx="2">
                  <c:v>101.77567327611736</c:v>
                </c:pt>
                <c:pt idx="3">
                  <c:v>101.79638946433907</c:v>
                </c:pt>
                <c:pt idx="4">
                  <c:v>102.31528065502683</c:v>
                </c:pt>
                <c:pt idx="5">
                  <c:v>102.31528065502683</c:v>
                </c:pt>
                <c:pt idx="6">
                  <c:v>102.26595639735648</c:v>
                </c:pt>
                <c:pt idx="7">
                  <c:v>102.40406431883218</c:v>
                </c:pt>
                <c:pt idx="8">
                  <c:v>103.68649501824935</c:v>
                </c:pt>
                <c:pt idx="9">
                  <c:v>103.85419749432789</c:v>
                </c:pt>
                <c:pt idx="10">
                  <c:v>104.02189997040475</c:v>
                </c:pt>
                <c:pt idx="11">
                  <c:v>104.97879056920203</c:v>
                </c:pt>
                <c:pt idx="12">
                  <c:v>105.50162770050336</c:v>
                </c:pt>
                <c:pt idx="13">
                  <c:v>104.82095294465886</c:v>
                </c:pt>
                <c:pt idx="14">
                  <c:v>105.07743908454108</c:v>
                </c:pt>
                <c:pt idx="15">
                  <c:v>105.02811482687238</c:v>
                </c:pt>
                <c:pt idx="16">
                  <c:v>108.1355430600774</c:v>
                </c:pt>
                <c:pt idx="17">
                  <c:v>108.43148860609611</c:v>
                </c:pt>
                <c:pt idx="18">
                  <c:v>110.33540495215527</c:v>
                </c:pt>
                <c:pt idx="19">
                  <c:v>110.70040445891352</c:v>
                </c:pt>
                <c:pt idx="20">
                  <c:v>110.69053960737821</c:v>
                </c:pt>
                <c:pt idx="21">
                  <c:v>112.20972674361174</c:v>
                </c:pt>
                <c:pt idx="22">
                  <c:v>112.42675347736053</c:v>
                </c:pt>
                <c:pt idx="23">
                  <c:v>113.51681957186582</c:v>
                </c:pt>
                <c:pt idx="24">
                  <c:v>116.59958567623559</c:v>
                </c:pt>
                <c:pt idx="25">
                  <c:v>116.73769359771129</c:v>
                </c:pt>
                <c:pt idx="26">
                  <c:v>116.73769359771129</c:v>
                </c:pt>
                <c:pt idx="27">
                  <c:v>117.28026043208001</c:v>
                </c:pt>
                <c:pt idx="28">
                  <c:v>118.41471835848787</c:v>
                </c:pt>
                <c:pt idx="29">
                  <c:v>118.43444806155703</c:v>
                </c:pt>
                <c:pt idx="30">
                  <c:v>119.36174410575143</c:v>
                </c:pt>
                <c:pt idx="31">
                  <c:v>119.18417677813925</c:v>
                </c:pt>
                <c:pt idx="32">
                  <c:v>119.68728420637306</c:v>
                </c:pt>
                <c:pt idx="33">
                  <c:v>120.99930946039331</c:v>
                </c:pt>
                <c:pt idx="34">
                  <c:v>121.14728223340255</c:v>
                </c:pt>
                <c:pt idx="35">
                  <c:v>121.53201144322824</c:v>
                </c:pt>
                <c:pt idx="36">
                  <c:v>121.89701094998482</c:v>
                </c:pt>
                <c:pt idx="37">
                  <c:v>121.89701094998482</c:v>
                </c:pt>
                <c:pt idx="38">
                  <c:v>121.97592976225637</c:v>
                </c:pt>
                <c:pt idx="39">
                  <c:v>121.82795698924711</c:v>
                </c:pt>
                <c:pt idx="40">
                  <c:v>121.87728124691732</c:v>
                </c:pt>
                <c:pt idx="41">
                  <c:v>122.79273946927132</c:v>
                </c:pt>
                <c:pt idx="42">
                  <c:v>123.88872447469673</c:v>
                </c:pt>
                <c:pt idx="43">
                  <c:v>123.84038670218058</c:v>
                </c:pt>
                <c:pt idx="44">
                  <c:v>123.54838709677369</c:v>
                </c:pt>
                <c:pt idx="45">
                  <c:v>123.70721120647107</c:v>
                </c:pt>
                <c:pt idx="46">
                  <c:v>125.28657393706291</c:v>
                </c:pt>
                <c:pt idx="47">
                  <c:v>125.55391141363296</c:v>
                </c:pt>
                <c:pt idx="48">
                  <c:v>126.25924829831264</c:v>
                </c:pt>
                <c:pt idx="49">
                  <c:v>126.52658577488424</c:v>
                </c:pt>
                <c:pt idx="50">
                  <c:v>127.13426062937752</c:v>
                </c:pt>
                <c:pt idx="51">
                  <c:v>127.37792246226651</c:v>
                </c:pt>
                <c:pt idx="52">
                  <c:v>127.47459800730041</c:v>
                </c:pt>
                <c:pt idx="53">
                  <c:v>127.59692216632203</c:v>
                </c:pt>
                <c:pt idx="54">
                  <c:v>127.54759790865174</c:v>
                </c:pt>
                <c:pt idx="55">
                  <c:v>128.62977212192988</c:v>
                </c:pt>
                <c:pt idx="56">
                  <c:v>130.23379698135523</c:v>
                </c:pt>
                <c:pt idx="57">
                  <c:v>131.53497089868756</c:v>
                </c:pt>
                <c:pt idx="58">
                  <c:v>132.54414521061454</c:v>
                </c:pt>
                <c:pt idx="59">
                  <c:v>133.47933313603596</c:v>
                </c:pt>
                <c:pt idx="60">
                  <c:v>133.51583308671158</c:v>
                </c:pt>
                <c:pt idx="61">
                  <c:v>135.93568116799776</c:v>
                </c:pt>
                <c:pt idx="62">
                  <c:v>138.85271776659744</c:v>
                </c:pt>
                <c:pt idx="63">
                  <c:v>139.43573049225537</c:v>
                </c:pt>
                <c:pt idx="64">
                  <c:v>139.66656801815128</c:v>
                </c:pt>
                <c:pt idx="65">
                  <c:v>139.6793923251459</c:v>
                </c:pt>
                <c:pt idx="66">
                  <c:v>140.79806648910002</c:v>
                </c:pt>
                <c:pt idx="67">
                  <c:v>141.52017362138756</c:v>
                </c:pt>
                <c:pt idx="68">
                  <c:v>142.23044293183341</c:v>
                </c:pt>
                <c:pt idx="69">
                  <c:v>139.91910821742169</c:v>
                </c:pt>
                <c:pt idx="70">
                  <c:v>140.59879648811369</c:v>
                </c:pt>
                <c:pt idx="71">
                  <c:v>141.24001183782138</c:v>
                </c:pt>
                <c:pt idx="72">
                  <c:v>142.72368550853338</c:v>
                </c:pt>
                <c:pt idx="73">
                  <c:v>144.0781296241494</c:v>
                </c:pt>
                <c:pt idx="74">
                  <c:v>145.85478938541965</c:v>
                </c:pt>
                <c:pt idx="75">
                  <c:v>146.8087205287558</c:v>
                </c:pt>
                <c:pt idx="76">
                  <c:v>146.10634309953551</c:v>
                </c:pt>
                <c:pt idx="77">
                  <c:v>146.0885863667749</c:v>
                </c:pt>
                <c:pt idx="78">
                  <c:v>147.28815231330699</c:v>
                </c:pt>
                <c:pt idx="79">
                  <c:v>148.35158330867046</c:v>
                </c:pt>
                <c:pt idx="80">
                  <c:v>148.45615073493119</c:v>
                </c:pt>
                <c:pt idx="81">
                  <c:v>150.12429712932828</c:v>
                </c:pt>
                <c:pt idx="82">
                  <c:v>150.63036401302153</c:v>
                </c:pt>
                <c:pt idx="83">
                  <c:v>151.43632238334851</c:v>
                </c:pt>
                <c:pt idx="84">
                  <c:v>153.28499556081704</c:v>
                </c:pt>
                <c:pt idx="85">
                  <c:v>153.45171155174148</c:v>
                </c:pt>
                <c:pt idx="86">
                  <c:v>152.50665877478454</c:v>
                </c:pt>
                <c:pt idx="87">
                  <c:v>152.82726644964032</c:v>
                </c:pt>
                <c:pt idx="88">
                  <c:v>153.42408996744541</c:v>
                </c:pt>
                <c:pt idx="89">
                  <c:v>153.97060274242926</c:v>
                </c:pt>
                <c:pt idx="90">
                  <c:v>154.48160205188842</c:v>
                </c:pt>
                <c:pt idx="91">
                  <c:v>153.99033244549699</c:v>
                </c:pt>
                <c:pt idx="92">
                  <c:v>154.90480418269661</c:v>
                </c:pt>
                <c:pt idx="93">
                  <c:v>155.49570878958309</c:v>
                </c:pt>
                <c:pt idx="94">
                  <c:v>156.0145999802709</c:v>
                </c:pt>
                <c:pt idx="95">
                  <c:v>156.0501134457925</c:v>
                </c:pt>
                <c:pt idx="96">
                  <c:v>156.78405839992058</c:v>
                </c:pt>
                <c:pt idx="97">
                  <c:v>157.11453092630975</c:v>
                </c:pt>
                <c:pt idx="98">
                  <c:v>159.21081187728117</c:v>
                </c:pt>
                <c:pt idx="99">
                  <c:v>159.66064910723128</c:v>
                </c:pt>
                <c:pt idx="100">
                  <c:v>160.05918910920406</c:v>
                </c:pt>
                <c:pt idx="101">
                  <c:v>160.89276906382554</c:v>
                </c:pt>
                <c:pt idx="102">
                  <c:v>161.81255919974987</c:v>
                </c:pt>
                <c:pt idx="103">
                  <c:v>161.84049686740144</c:v>
                </c:pt>
                <c:pt idx="104">
                  <c:v>162.32060725176424</c:v>
                </c:pt>
                <c:pt idx="105">
                  <c:v>163.3333368833955</c:v>
                </c:pt>
                <c:pt idx="106">
                  <c:v>163.78065674399812</c:v>
                </c:pt>
                <c:pt idx="107">
                  <c:v>164.90869787110023</c:v>
                </c:pt>
                <c:pt idx="108">
                  <c:v>165.0828330583482</c:v>
                </c:pt>
                <c:pt idx="109">
                  <c:v>166.20616285219481</c:v>
                </c:pt>
                <c:pt idx="110">
                  <c:v>165.75248425004597</c:v>
                </c:pt>
                <c:pt idx="111">
                  <c:v>167.44537627911112</c:v>
                </c:pt>
                <c:pt idx="112">
                  <c:v>166.48732883411679</c:v>
                </c:pt>
                <c:pt idx="113">
                  <c:v>167.51857559354738</c:v>
                </c:pt>
                <c:pt idx="114">
                  <c:v>168.39699701741603</c:v>
                </c:pt>
                <c:pt idx="115">
                  <c:v>168.3539254528354</c:v>
                </c:pt>
                <c:pt idx="116">
                  <c:v>167.80638561927034</c:v>
                </c:pt>
                <c:pt idx="117">
                  <c:v>168.66763317087316</c:v>
                </c:pt>
                <c:pt idx="118">
                  <c:v>169.05143069846332</c:v>
                </c:pt>
                <c:pt idx="119">
                  <c:v>169.1165807503431</c:v>
                </c:pt>
                <c:pt idx="120">
                  <c:v>169.84170780524201</c:v>
                </c:pt>
                <c:pt idx="121">
                  <c:v>169.95802173272349</c:v>
                </c:pt>
                <c:pt idx="122">
                  <c:v>170.08717394109524</c:v>
                </c:pt>
                <c:pt idx="123">
                  <c:v>170.46715583434812</c:v>
                </c:pt>
                <c:pt idx="124">
                  <c:v>170.64079379834106</c:v>
                </c:pt>
                <c:pt idx="125">
                  <c:v>170.69607643580903</c:v>
                </c:pt>
                <c:pt idx="126">
                  <c:v>170.79640896097627</c:v>
                </c:pt>
                <c:pt idx="127">
                  <c:v>170.83431549502447</c:v>
                </c:pt>
                <c:pt idx="128">
                  <c:v>170.93214471157583</c:v>
                </c:pt>
                <c:pt idx="129">
                  <c:v>171.09100301380377</c:v>
                </c:pt>
                <c:pt idx="130">
                  <c:v>171.06169051027959</c:v>
                </c:pt>
                <c:pt idx="131">
                  <c:v>171.23665331859658</c:v>
                </c:pt>
                <c:pt idx="132">
                  <c:v>171.42408159390789</c:v>
                </c:pt>
                <c:pt idx="133">
                  <c:v>171.65722598828887</c:v>
                </c:pt>
                <c:pt idx="134">
                  <c:v>172.71724779775798</c:v>
                </c:pt>
                <c:pt idx="135">
                  <c:v>172.71957714691717</c:v>
                </c:pt>
                <c:pt idx="136">
                  <c:v>172.05267139013927</c:v>
                </c:pt>
                <c:pt idx="137">
                  <c:v>172.34221236903241</c:v>
                </c:pt>
                <c:pt idx="138">
                  <c:v>172.39239731801459</c:v>
                </c:pt>
              </c:numCache>
            </c:numRef>
          </c:val>
          <c:smooth val="0"/>
        </c:ser>
        <c:dLbls>
          <c:showLegendKey val="0"/>
          <c:showVal val="0"/>
          <c:showCatName val="0"/>
          <c:showSerName val="0"/>
          <c:showPercent val="0"/>
          <c:showBubbleSize val="0"/>
        </c:dLbls>
        <c:smooth val="0"/>
        <c:axId val="-567102576"/>
        <c:axId val="-567092240"/>
      </c:lineChart>
      <c:catAx>
        <c:axId val="-567102576"/>
        <c:scaling>
          <c:orientation val="minMax"/>
        </c:scaling>
        <c:delete val="0"/>
        <c:axPos val="b"/>
        <c:numFmt formatCode="General" sourceLinked="1"/>
        <c:majorTickMark val="none"/>
        <c:minorTickMark val="none"/>
        <c:tickLblPos val="nextTo"/>
        <c:spPr>
          <a:noFill/>
          <a:ln w="0" cap="flat" cmpd="sng" algn="ctr">
            <a:solidFill>
              <a:sysClr val="windowText" lastClr="000000"/>
            </a:solidFill>
            <a:round/>
          </a:ln>
          <a:effectLst/>
        </c:spPr>
        <c:txPr>
          <a:bodyPr rot="-5400000" vert="horz"/>
          <a:lstStyle/>
          <a:p>
            <a:pPr>
              <a:defRPr sz="1200" b="0" i="0" u="none" strike="noStrike" baseline="0">
                <a:solidFill>
                  <a:srgbClr val="000000"/>
                </a:solidFill>
                <a:latin typeface="Calibri"/>
                <a:ea typeface="Calibri"/>
                <a:cs typeface="Calibri"/>
              </a:defRPr>
            </a:pPr>
            <a:endParaRPr lang="es-MX"/>
          </a:p>
        </c:txPr>
        <c:crossAx val="-567092240"/>
        <c:crosses val="autoZero"/>
        <c:auto val="0"/>
        <c:lblAlgn val="ctr"/>
        <c:lblOffset val="100"/>
        <c:noMultiLvlLbl val="0"/>
      </c:catAx>
      <c:valAx>
        <c:axId val="-567092240"/>
        <c:scaling>
          <c:orientation val="minMax"/>
          <c:max val="310"/>
          <c:min val="90"/>
        </c:scaling>
        <c:delete val="0"/>
        <c:axPos val="l"/>
        <c:title>
          <c:tx>
            <c:rich>
              <a:bodyPr/>
              <a:lstStyle/>
              <a:p>
                <a:pPr>
                  <a:defRPr sz="1200">
                    <a:solidFill>
                      <a:sysClr val="windowText" lastClr="000000"/>
                    </a:solidFill>
                  </a:defRPr>
                </a:pPr>
                <a:r>
                  <a:rPr lang="es-MX" sz="1200">
                    <a:solidFill>
                      <a:sysClr val="windowText" lastClr="000000"/>
                    </a:solidFill>
                  </a:rPr>
                  <a:t>Valor del índice</a:t>
                </a:r>
              </a:p>
            </c:rich>
          </c:tx>
          <c:layout>
            <c:manualLayout>
              <c:xMode val="edge"/>
              <c:yMode val="edge"/>
              <c:x val="6.6898816223758782E-3"/>
              <c:y val="0.31526598566148817"/>
            </c:manualLayout>
          </c:layout>
          <c:overlay val="0"/>
        </c:title>
        <c:numFmt formatCode="General" sourceLinked="1"/>
        <c:majorTickMark val="cross"/>
        <c:minorTickMark val="none"/>
        <c:tickLblPos val="nextTo"/>
        <c:spPr>
          <a:noFill/>
          <a:ln>
            <a:solidFill>
              <a:sysClr val="windowText" lastClr="000000"/>
            </a:solidFill>
          </a:ln>
          <a:effectLst/>
        </c:spPr>
        <c:txPr>
          <a:bodyPr rot="0" vert="horz"/>
          <a:lstStyle/>
          <a:p>
            <a:pPr>
              <a:defRPr sz="1100" b="0" i="0" u="none" strike="noStrike" baseline="0">
                <a:solidFill>
                  <a:sysClr val="windowText" lastClr="000000"/>
                </a:solidFill>
                <a:latin typeface="Calibri"/>
                <a:ea typeface="Calibri"/>
                <a:cs typeface="Calibri"/>
              </a:defRPr>
            </a:pPr>
            <a:endParaRPr lang="es-MX"/>
          </a:p>
        </c:txPr>
        <c:crossAx val="-567102576"/>
        <c:crosses val="autoZero"/>
        <c:crossBetween val="between"/>
        <c:majorUnit val="20"/>
      </c:valAx>
      <c:spPr>
        <a:noFill/>
        <a:ln w="25400">
          <a:noFill/>
        </a:ln>
      </c:spPr>
    </c:plotArea>
    <c:legend>
      <c:legendPos val="b"/>
      <c:layout>
        <c:manualLayout>
          <c:xMode val="edge"/>
          <c:yMode val="edge"/>
          <c:x val="0.12588377933196998"/>
          <c:y val="0.12087363618405605"/>
          <c:w val="0.39440236201530504"/>
          <c:h val="0.33099563645860086"/>
        </c:manualLayout>
      </c:layout>
      <c:overlay val="0"/>
      <c:spPr>
        <a:noFill/>
        <a:ln>
          <a:noFill/>
        </a:ln>
        <a:effectLst/>
      </c:spPr>
      <c:txPr>
        <a:bodyPr/>
        <a:lstStyle/>
        <a:p>
          <a:pPr>
            <a:defRPr sz="1600" b="0" i="0" u="none" strike="noStrike" baseline="0">
              <a:solidFill>
                <a:srgbClr val="000000"/>
              </a:solidFill>
              <a:latin typeface="Calibri"/>
              <a:ea typeface="Calibri"/>
              <a:cs typeface="Calibri"/>
            </a:defRPr>
          </a:pPr>
          <a:endParaRPr lang="es-MX"/>
        </a:p>
      </c:txPr>
    </c:legend>
    <c:plotVisOnly val="1"/>
    <c:dispBlanksAs val="gap"/>
    <c:showDLblsOverMax val="0"/>
  </c:chart>
  <c:spPr>
    <a:solidFill>
      <a:schemeClr val="bg1"/>
    </a:solidFill>
    <a:ln w="9525" cap="flat" cmpd="sng" algn="ctr">
      <a:noFill/>
      <a:round/>
    </a:ln>
    <a:effectLst/>
  </c:spPr>
  <c:txPr>
    <a:bodyPr/>
    <a:lstStyle/>
    <a:p>
      <a:pPr>
        <a:defRPr sz="900" b="0" i="0" u="none" strike="noStrike" baseline="0">
          <a:solidFill>
            <a:srgbClr val="000000"/>
          </a:solidFill>
          <a:latin typeface="Calibri"/>
          <a:ea typeface="Calibri"/>
          <a:cs typeface="Calibri"/>
        </a:defRPr>
      </a:pPr>
      <a:endParaRPr lang="es-MX"/>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389118417750415E-2"/>
          <c:y val="2.1935562988314564E-2"/>
          <c:w val="0.95322176316449914"/>
          <c:h val="0.76728613041987603"/>
        </c:manualLayout>
      </c:layout>
      <c:barChart>
        <c:barDir val="col"/>
        <c:grouping val="clustered"/>
        <c:varyColors val="0"/>
        <c:ser>
          <c:idx val="0"/>
          <c:order val="0"/>
          <c:spPr>
            <a:solidFill>
              <a:srgbClr val="74CC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'Número de programas'!$A$39:$A$43</c:f>
              <c:strCache>
                <c:ptCount val="5"/>
                <c:pt idx="0">
                  <c:v>Maíz, chile y jitomate</c:v>
                </c:pt>
                <c:pt idx="1">
                  <c:v>Trigo, sorgo, frijol, soya, cebolla, papa, cítricos y manzana</c:v>
                </c:pt>
                <c:pt idx="2">
                  <c:v>Café, carne de res</c:v>
                </c:pt>
                <c:pt idx="3">
                  <c:v>Maíz blanco, trigo duro, aguacate, plátano, sorgo dulce, caña de azúcar y carne puerco</c:v>
                </c:pt>
                <c:pt idx="4">
                  <c:v>Sorgo y leche</c:v>
                </c:pt>
              </c:strCache>
            </c:strRef>
          </c:cat>
          <c:val>
            <c:numRef>
              <c:f>'Número de programas'!$B$39:$B$43</c:f>
              <c:numCache>
                <c:formatCode>General</c:formatCode>
                <c:ptCount val="5"/>
                <c:pt idx="0">
                  <c:v>14</c:v>
                </c:pt>
                <c:pt idx="1">
                  <c:v>13</c:v>
                </c:pt>
                <c:pt idx="2">
                  <c:v>12</c:v>
                </c:pt>
                <c:pt idx="3">
                  <c:v>11</c:v>
                </c:pt>
                <c:pt idx="4">
                  <c:v>10</c:v>
                </c:pt>
              </c:numCache>
            </c:numRef>
          </c:val>
        </c:ser>
        <c:dLbls>
          <c:showLegendKey val="0"/>
          <c:showVal val="0"/>
          <c:showCatName val="0"/>
          <c:showSerName val="0"/>
          <c:showPercent val="0"/>
          <c:showBubbleSize val="0"/>
        </c:dLbls>
        <c:gapWidth val="219"/>
        <c:overlap val="-27"/>
        <c:axId val="-567093872"/>
        <c:axId val="-567106384"/>
      </c:barChart>
      <c:catAx>
        <c:axId val="-56709387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567106384"/>
        <c:crosses val="autoZero"/>
        <c:auto val="1"/>
        <c:lblAlgn val="ctr"/>
        <c:lblOffset val="100"/>
        <c:noMultiLvlLbl val="0"/>
      </c:catAx>
      <c:valAx>
        <c:axId val="-567106384"/>
        <c:scaling>
          <c:orientation val="minMax"/>
          <c:max val="15"/>
          <c:min val="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67093872"/>
        <c:crosses val="autoZero"/>
        <c:crossBetween val="between"/>
      </c:valAx>
      <c:spPr>
        <a:noFill/>
        <a:ln>
          <a:solidFill>
            <a:srgbClr val="287284"/>
          </a:solidFill>
        </a:ln>
        <a:effectLst/>
      </c:spPr>
    </c:plotArea>
    <c:plotVisOnly val="1"/>
    <c:dispBlanksAs val="gap"/>
    <c:showDLblsOverMax val="0"/>
  </c:chart>
  <c:spPr>
    <a:noFill/>
    <a:ln>
      <a:noFill/>
    </a:ln>
    <a:effectLst/>
  </c:spPr>
  <c:txPr>
    <a:bodyPr/>
    <a:lstStyle/>
    <a:p>
      <a:pPr>
        <a:defRPr sz="1200">
          <a:solidFill>
            <a:sysClr val="windowText" lastClr="000000"/>
          </a:solidFill>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500">
                <a:latin typeface="+mn-lt"/>
              </a:defRPr>
            </a:pPr>
            <a:r>
              <a:rPr lang="es-MX" sz="1500" dirty="0">
                <a:latin typeface="+mn-lt"/>
              </a:rPr>
              <a:t>Superficie de tierras </a:t>
            </a:r>
            <a:r>
              <a:rPr lang="es-MX" sz="1500" dirty="0" smtClean="0">
                <a:latin typeface="+mn-lt"/>
              </a:rPr>
              <a:t>ejidales</a:t>
            </a:r>
            <a:endParaRPr lang="es-MX" sz="1500" dirty="0">
              <a:latin typeface="+mn-lt"/>
            </a:endParaRPr>
          </a:p>
        </c:rich>
      </c:tx>
      <c:overlay val="0"/>
    </c:title>
    <c:autoTitleDeleted val="0"/>
    <c:plotArea>
      <c:layout>
        <c:manualLayout>
          <c:layoutTarget val="inner"/>
          <c:xMode val="edge"/>
          <c:yMode val="edge"/>
          <c:x val="0.21630907077078218"/>
          <c:y val="0.15823048127898628"/>
          <c:w val="0.54885576743481757"/>
          <c:h val="0.71801874476962202"/>
        </c:manualLayout>
      </c:layout>
      <c:pieChart>
        <c:varyColors val="1"/>
        <c:ser>
          <c:idx val="0"/>
          <c:order val="0"/>
          <c:tx>
            <c:strRef>
              <c:f>Hoja1!$B$1</c:f>
              <c:strCache>
                <c:ptCount val="1"/>
                <c:pt idx="0">
                  <c:v>Columna1</c:v>
                </c:pt>
              </c:strCache>
            </c:strRef>
          </c:tx>
          <c:dPt>
            <c:idx val="0"/>
            <c:bubble3D val="0"/>
            <c:spPr>
              <a:solidFill>
                <a:srgbClr val="C4EAE3"/>
              </a:solidFill>
            </c:spPr>
          </c:dPt>
          <c:dPt>
            <c:idx val="1"/>
            <c:bubble3D val="0"/>
            <c:spPr>
              <a:solidFill>
                <a:srgbClr val="74CCBC"/>
              </a:solidFill>
            </c:spPr>
          </c:dPt>
          <c:dPt>
            <c:idx val="2"/>
            <c:bubble3D val="0"/>
            <c:spPr>
              <a:solidFill>
                <a:srgbClr val="389886"/>
              </a:solidFill>
            </c:spPr>
          </c:dPt>
          <c:dPt>
            <c:idx val="3"/>
            <c:bubble3D val="0"/>
            <c:spPr>
              <a:solidFill>
                <a:srgbClr val="27675B"/>
              </a:solidFill>
            </c:spPr>
          </c:dPt>
          <c:dPt>
            <c:idx val="4"/>
            <c:bubble3D val="0"/>
            <c:spPr>
              <a:solidFill>
                <a:srgbClr val="D6DAE0"/>
              </a:solidFill>
            </c:spPr>
          </c:dPt>
          <c:dPt>
            <c:idx val="5"/>
            <c:bubble3D val="0"/>
            <c:spPr>
              <a:solidFill>
                <a:srgbClr val="9DA6B5"/>
              </a:solidFill>
            </c:spPr>
          </c:dPt>
          <c:dPt>
            <c:idx val="6"/>
            <c:bubble3D val="0"/>
            <c:spPr>
              <a:solidFill>
                <a:srgbClr val="69778D"/>
              </a:solidFill>
            </c:spPr>
          </c:dPt>
          <c:dPt>
            <c:idx val="7"/>
            <c:bubble3D val="0"/>
            <c:spPr>
              <a:solidFill>
                <a:srgbClr val="3D4552"/>
              </a:solidFill>
            </c:spPr>
          </c:dPt>
          <c:dLbls>
            <c:dLbl>
              <c:idx val="2"/>
              <c:spPr/>
              <c:txPr>
                <a:bodyPr/>
                <a:lstStyle/>
                <a:p>
                  <a:pPr>
                    <a:defRPr sz="1200" b="1">
                      <a:solidFill>
                        <a:schemeClr val="bg1"/>
                      </a:solidFill>
                      <a:latin typeface="+mn-lt"/>
                    </a:defRPr>
                  </a:pPr>
                  <a:endParaRPr lang="es-MX"/>
                </a:p>
              </c:txPr>
              <c:dLblPos val="bestFit"/>
              <c:showLegendKey val="0"/>
              <c:showVal val="0"/>
              <c:showCatName val="1"/>
              <c:showSerName val="0"/>
              <c:showPercent val="1"/>
              <c:showBubbleSize val="0"/>
              <c:extLst>
                <c:ext xmlns:c15="http://schemas.microsoft.com/office/drawing/2012/chart" uri="{CE6537A1-D6FC-4f65-9D91-7224C49458BB}"/>
              </c:extLst>
            </c:dLbl>
            <c:dLbl>
              <c:idx val="3"/>
              <c:spPr/>
              <c:txPr>
                <a:bodyPr/>
                <a:lstStyle/>
                <a:p>
                  <a:pPr>
                    <a:defRPr sz="1200" b="1">
                      <a:solidFill>
                        <a:schemeClr val="bg1"/>
                      </a:solidFill>
                      <a:latin typeface="+mn-lt"/>
                    </a:defRPr>
                  </a:pPr>
                  <a:endParaRPr lang="es-MX"/>
                </a:p>
              </c:txPr>
              <c:dLblPos val="bestFit"/>
              <c:showLegendKey val="0"/>
              <c:showVal val="0"/>
              <c:showCatName val="1"/>
              <c:showSerName val="0"/>
              <c:showPercent val="1"/>
              <c:showBubbleSize val="0"/>
              <c:extLst>
                <c:ext xmlns:c15="http://schemas.microsoft.com/office/drawing/2012/chart" uri="{CE6537A1-D6FC-4f65-9D91-7224C49458BB}"/>
              </c:extLst>
            </c:dLbl>
            <c:dLbl>
              <c:idx val="6"/>
              <c:spPr/>
              <c:txPr>
                <a:bodyPr/>
                <a:lstStyle/>
                <a:p>
                  <a:pPr>
                    <a:defRPr sz="1200" b="1">
                      <a:solidFill>
                        <a:schemeClr val="bg1"/>
                      </a:solidFill>
                      <a:latin typeface="+mn-lt"/>
                    </a:defRPr>
                  </a:pPr>
                  <a:endParaRPr lang="es-MX"/>
                </a:p>
              </c:txPr>
              <c:dLblPos val="bestFit"/>
              <c:showLegendKey val="0"/>
              <c:showVal val="0"/>
              <c:showCatName val="1"/>
              <c:showSerName val="0"/>
              <c:showPercent val="1"/>
              <c:showBubbleSize val="0"/>
              <c:extLst>
                <c:ext xmlns:c15="http://schemas.microsoft.com/office/drawing/2012/chart" uri="{CE6537A1-D6FC-4f65-9D91-7224C49458BB}"/>
              </c:extLst>
            </c:dLbl>
            <c:dLbl>
              <c:idx val="7"/>
              <c:spPr/>
              <c:txPr>
                <a:bodyPr/>
                <a:lstStyle/>
                <a:p>
                  <a:pPr>
                    <a:defRPr sz="1200" b="1">
                      <a:solidFill>
                        <a:schemeClr val="bg1"/>
                      </a:solidFill>
                      <a:latin typeface="+mn-lt"/>
                    </a:defRPr>
                  </a:pPr>
                  <a:endParaRPr lang="es-MX"/>
                </a:p>
              </c:txPr>
              <c:dLblPos val="bestFit"/>
              <c:showLegendKey val="0"/>
              <c:showVal val="0"/>
              <c:showCatName val="1"/>
              <c:showSerName val="0"/>
              <c:showPercent val="1"/>
              <c:showBubbleSize val="0"/>
              <c:extLst>
                <c:ext xmlns:c15="http://schemas.microsoft.com/office/drawing/2012/chart" uri="{CE6537A1-D6FC-4f65-9D91-7224C49458BB}"/>
              </c:extLst>
            </c:dLbl>
            <c:spPr>
              <a:noFill/>
              <a:ln w="25400">
                <a:noFill/>
              </a:ln>
            </c:spPr>
            <c:txPr>
              <a:bodyPr/>
              <a:lstStyle/>
              <a:p>
                <a:pPr>
                  <a:defRPr sz="1200" b="1">
                    <a:latin typeface="+mn-lt"/>
                  </a:defRPr>
                </a:pPr>
                <a:endParaRPr lang="es-MX"/>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Hoja1!$A$2:$A$3</c:f>
              <c:strCache>
                <c:ptCount val="2"/>
                <c:pt idx="0">
                  <c:v>Tierras de uso común</c:v>
                </c:pt>
                <c:pt idx="1">
                  <c:v>Otras</c:v>
                </c:pt>
              </c:strCache>
            </c:strRef>
          </c:cat>
          <c:val>
            <c:numRef>
              <c:f>Hoja1!$B$2:$B$3</c:f>
              <c:numCache>
                <c:formatCode>#,##0.00</c:formatCode>
                <c:ptCount val="2"/>
                <c:pt idx="0" formatCode="General">
                  <c:v>69298786.799999997</c:v>
                </c:pt>
                <c:pt idx="1">
                  <c:v>36649519.359999999</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txPr>
    <a:bodyPr/>
    <a:lstStyle/>
    <a:p>
      <a:pPr>
        <a:defRPr sz="1050">
          <a:latin typeface="Times New Roman" pitchFamily="18" charset="0"/>
          <a:cs typeface="Times New Roman" pitchFamily="18" charset="0"/>
        </a:defRPr>
      </a:pPr>
      <a:endParaRPr lang="es-MX"/>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338674114361331E-2"/>
          <c:y val="7.4288786412545549E-2"/>
          <c:w val="0.9353226517712766"/>
          <c:h val="0.61271241755828654"/>
        </c:manualLayout>
      </c:layout>
      <c:barChart>
        <c:barDir val="col"/>
        <c:grouping val="clustered"/>
        <c:varyColors val="0"/>
        <c:ser>
          <c:idx val="0"/>
          <c:order val="0"/>
          <c:spPr>
            <a:solidFill>
              <a:srgbClr val="74CC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 (2)'!$B$4:$B$14</c:f>
              <c:strCache>
                <c:ptCount val="11"/>
                <c:pt idx="0">
                  <c:v>Trigo</c:v>
                </c:pt>
                <c:pt idx="1">
                  <c:v>Cebada</c:v>
                </c:pt>
                <c:pt idx="2">
                  <c:v>Caña de azúcar</c:v>
                </c:pt>
                <c:pt idx="3">
                  <c:v>Maíz</c:v>
                </c:pt>
                <c:pt idx="4">
                  <c:v>Frijol</c:v>
                </c:pt>
                <c:pt idx="5">
                  <c:v>Papa</c:v>
                </c:pt>
                <c:pt idx="6">
                  <c:v>Jitomate</c:v>
                </c:pt>
                <c:pt idx="7">
                  <c:v>Calabacita</c:v>
                </c:pt>
                <c:pt idx="8">
                  <c:v>Limón</c:v>
                </c:pt>
                <c:pt idx="9">
                  <c:v>Manzana</c:v>
                </c:pt>
                <c:pt idx="10">
                  <c:v>Naranja</c:v>
                </c:pt>
              </c:strCache>
            </c:strRef>
          </c:cat>
          <c:val>
            <c:numRef>
              <c:f>'Hoja1 (2)'!$C$4:$C$14</c:f>
              <c:numCache>
                <c:formatCode>0%</c:formatCode>
                <c:ptCount val="11"/>
                <c:pt idx="0">
                  <c:v>7.0000000000000021E-2</c:v>
                </c:pt>
                <c:pt idx="1">
                  <c:v>3.0000000000000002E-2</c:v>
                </c:pt>
                <c:pt idx="2">
                  <c:v>3.0000000000000002E-2</c:v>
                </c:pt>
                <c:pt idx="3">
                  <c:v>2.0000000000000011E-2</c:v>
                </c:pt>
                <c:pt idx="4">
                  <c:v>1.0000000000000005E-2</c:v>
                </c:pt>
                <c:pt idx="5">
                  <c:v>1.0000000000000005E-2</c:v>
                </c:pt>
                <c:pt idx="6">
                  <c:v>1.0000000000000005E-2</c:v>
                </c:pt>
                <c:pt idx="7">
                  <c:v>1.0000000000000005E-2</c:v>
                </c:pt>
                <c:pt idx="8">
                  <c:v>1.0000000000000005E-2</c:v>
                </c:pt>
                <c:pt idx="9">
                  <c:v>1.0000000000000005E-2</c:v>
                </c:pt>
                <c:pt idx="10">
                  <c:v>0</c:v>
                </c:pt>
              </c:numCache>
            </c:numRef>
          </c:val>
        </c:ser>
        <c:dLbls>
          <c:showLegendKey val="0"/>
          <c:showVal val="0"/>
          <c:showCatName val="0"/>
          <c:showSerName val="0"/>
          <c:showPercent val="0"/>
          <c:showBubbleSize val="0"/>
        </c:dLbls>
        <c:gapWidth val="162"/>
        <c:overlap val="10"/>
        <c:axId val="-567100400"/>
        <c:axId val="-567106928"/>
      </c:barChart>
      <c:catAx>
        <c:axId val="-56710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crossAx val="-567106928"/>
        <c:crosses val="autoZero"/>
        <c:auto val="1"/>
        <c:lblAlgn val="ctr"/>
        <c:lblOffset val="100"/>
        <c:noMultiLvlLbl val="0"/>
      </c:catAx>
      <c:valAx>
        <c:axId val="-567106928"/>
        <c:scaling>
          <c:orientation val="minMax"/>
        </c:scaling>
        <c:delete val="1"/>
        <c:axPos val="l"/>
        <c:numFmt formatCode="0%" sourceLinked="1"/>
        <c:majorTickMark val="none"/>
        <c:minorTickMark val="none"/>
        <c:tickLblPos val="none"/>
        <c:crossAx val="-567100400"/>
        <c:crosses val="autoZero"/>
        <c:crossBetween val="between"/>
      </c:valAx>
      <c:spPr>
        <a:noFill/>
        <a:ln>
          <a:noFill/>
        </a:ln>
        <a:effectLst/>
      </c:spPr>
    </c:plotArea>
    <c:plotVisOnly val="1"/>
    <c:dispBlanksAs val="gap"/>
    <c:showDLblsOverMax val="0"/>
  </c:chart>
  <c:spPr>
    <a:noFill/>
    <a:ln>
      <a:solidFill>
        <a:srgbClr val="287264"/>
      </a:solid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C7975-B1C4-43A0-A9AD-BEC899ACA847}"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s-MX"/>
        </a:p>
      </dgm:t>
    </dgm:pt>
    <dgm:pt modelId="{276E666E-1664-4F55-8B95-7C8A8098834C}">
      <dgm:prSet phldrT="[Texto]"/>
      <dgm:spPr>
        <a:solidFill>
          <a:srgbClr val="73CCBD"/>
        </a:solidFill>
      </dgm:spPr>
      <dgm:t>
        <a:bodyPr/>
        <a:lstStyle/>
        <a:p>
          <a:r>
            <a:rPr lang="es-MX" altLang="es-MX" dirty="0" smtClean="0">
              <a:solidFill>
                <a:schemeClr val="tx1"/>
              </a:solidFill>
              <a:sym typeface="Wingdings" panose="05000000000000000000" pitchFamily="2" charset="2"/>
            </a:rPr>
            <a:t>Concentración de mercado a nivel productor </a:t>
          </a:r>
          <a:endParaRPr lang="es-MX" dirty="0">
            <a:solidFill>
              <a:schemeClr val="tx1"/>
            </a:solidFill>
          </a:endParaRPr>
        </a:p>
      </dgm:t>
    </dgm:pt>
    <dgm:pt modelId="{8757FA55-A658-4E68-9395-D09BC566A5CD}" type="parTrans" cxnId="{CA9623D9-DB58-4E1A-AEAF-514AA230E572}">
      <dgm:prSet/>
      <dgm:spPr/>
      <dgm:t>
        <a:bodyPr/>
        <a:lstStyle/>
        <a:p>
          <a:endParaRPr lang="es-MX"/>
        </a:p>
      </dgm:t>
    </dgm:pt>
    <dgm:pt modelId="{95CA0281-0B57-404A-BCC7-F13FD6677630}" type="sibTrans" cxnId="{CA9623D9-DB58-4E1A-AEAF-514AA230E572}">
      <dgm:prSet/>
      <dgm:spPr>
        <a:ln>
          <a:solidFill>
            <a:srgbClr val="73CCBD"/>
          </a:solidFill>
        </a:ln>
      </dgm:spPr>
      <dgm:t>
        <a:bodyPr/>
        <a:lstStyle/>
        <a:p>
          <a:endParaRPr lang="es-MX"/>
        </a:p>
      </dgm:t>
    </dgm:pt>
    <dgm:pt modelId="{5A64F267-4D0D-4C6C-98BF-125BF866942F}">
      <dgm:prSet phldrT="[Texto]"/>
      <dgm:spPr>
        <a:solidFill>
          <a:srgbClr val="73CCBD"/>
        </a:solidFill>
      </dgm:spPr>
      <dgm:t>
        <a:bodyPr/>
        <a:lstStyle/>
        <a:p>
          <a:r>
            <a:rPr lang="es-MX" altLang="es-MX" dirty="0" smtClean="0">
              <a:solidFill>
                <a:schemeClr val="tx1"/>
              </a:solidFill>
              <a:sym typeface="Wingdings" panose="05000000000000000000" pitchFamily="2" charset="2"/>
            </a:rPr>
            <a:t>Evolución de los precios (2007-2015)</a:t>
          </a:r>
          <a:endParaRPr lang="es-MX" dirty="0">
            <a:solidFill>
              <a:schemeClr val="tx1"/>
            </a:solidFill>
          </a:endParaRPr>
        </a:p>
      </dgm:t>
    </dgm:pt>
    <dgm:pt modelId="{9345AF45-D47F-46B4-BA82-FF012A324F5C}" type="parTrans" cxnId="{5DB203DF-3EB0-407E-B108-CA821CB380A3}">
      <dgm:prSet/>
      <dgm:spPr/>
      <dgm:t>
        <a:bodyPr/>
        <a:lstStyle/>
        <a:p>
          <a:endParaRPr lang="es-MX"/>
        </a:p>
      </dgm:t>
    </dgm:pt>
    <dgm:pt modelId="{232B329C-5C68-4886-A818-50A0142EBFCD}" type="sibTrans" cxnId="{5DB203DF-3EB0-407E-B108-CA821CB380A3}">
      <dgm:prSet/>
      <dgm:spPr/>
      <dgm:t>
        <a:bodyPr/>
        <a:lstStyle/>
        <a:p>
          <a:endParaRPr lang="es-MX"/>
        </a:p>
      </dgm:t>
    </dgm:pt>
    <dgm:pt modelId="{20DBDCF3-F214-4D5B-AF57-B746287D3342}">
      <dgm:prSet phldrT="[Texto]"/>
      <dgm:spPr>
        <a:solidFill>
          <a:srgbClr val="73CCBD"/>
        </a:solidFill>
      </dgm:spPr>
      <dgm:t>
        <a:bodyPr/>
        <a:lstStyle/>
        <a:p>
          <a:r>
            <a:rPr lang="es-MX" altLang="es-MX" dirty="0" smtClean="0">
              <a:solidFill>
                <a:schemeClr val="tx1"/>
              </a:solidFill>
            </a:rPr>
            <a:t>Comercialización al mayoreo y minorista</a:t>
          </a:r>
          <a:endParaRPr lang="es-MX" dirty="0">
            <a:solidFill>
              <a:schemeClr val="tx1"/>
            </a:solidFill>
          </a:endParaRPr>
        </a:p>
      </dgm:t>
    </dgm:pt>
    <dgm:pt modelId="{B1155596-5FE3-46AA-BA2B-6D644B3D1F92}" type="parTrans" cxnId="{1AB485FC-C10F-4A84-B18B-1E36D60E4383}">
      <dgm:prSet/>
      <dgm:spPr/>
      <dgm:t>
        <a:bodyPr/>
        <a:lstStyle/>
        <a:p>
          <a:endParaRPr lang="es-MX"/>
        </a:p>
      </dgm:t>
    </dgm:pt>
    <dgm:pt modelId="{56AB0BA3-DDB0-4195-8161-3F1600F7DE32}" type="sibTrans" cxnId="{1AB485FC-C10F-4A84-B18B-1E36D60E4383}">
      <dgm:prSet/>
      <dgm:spPr/>
      <dgm:t>
        <a:bodyPr/>
        <a:lstStyle/>
        <a:p>
          <a:endParaRPr lang="es-MX"/>
        </a:p>
      </dgm:t>
    </dgm:pt>
    <dgm:pt modelId="{16E1C8C8-1927-4467-8A0E-1D72B832051C}">
      <dgm:prSet/>
      <dgm:spPr>
        <a:solidFill>
          <a:srgbClr val="73CCBD"/>
        </a:solidFill>
      </dgm:spPr>
      <dgm:t>
        <a:bodyPr/>
        <a:lstStyle/>
        <a:p>
          <a:r>
            <a:rPr lang="es-MX" altLang="es-MX" smtClean="0">
              <a:solidFill>
                <a:schemeClr val="tx1"/>
              </a:solidFill>
            </a:rPr>
            <a:t>Acceso a insumos agrícolas </a:t>
          </a:r>
          <a:endParaRPr lang="es-MX" dirty="0">
            <a:solidFill>
              <a:schemeClr val="tx1"/>
            </a:solidFill>
          </a:endParaRPr>
        </a:p>
      </dgm:t>
    </dgm:pt>
    <dgm:pt modelId="{867B962A-8251-441D-B0B2-57B14FA5950E}" type="parTrans" cxnId="{9292F78C-CCBD-40FD-9868-122B38128893}">
      <dgm:prSet/>
      <dgm:spPr/>
      <dgm:t>
        <a:bodyPr/>
        <a:lstStyle/>
        <a:p>
          <a:endParaRPr lang="es-MX"/>
        </a:p>
      </dgm:t>
    </dgm:pt>
    <dgm:pt modelId="{6166ABF0-EAD6-4DB6-A534-C375CC24DFBE}" type="sibTrans" cxnId="{9292F78C-CCBD-40FD-9868-122B38128893}">
      <dgm:prSet/>
      <dgm:spPr/>
      <dgm:t>
        <a:bodyPr/>
        <a:lstStyle/>
        <a:p>
          <a:endParaRPr lang="es-MX"/>
        </a:p>
      </dgm:t>
    </dgm:pt>
    <dgm:pt modelId="{52FD246F-02A7-42DF-BE79-A6DDBE798F7A}">
      <dgm:prSet/>
      <dgm:spPr>
        <a:solidFill>
          <a:srgbClr val="73CCBD"/>
        </a:solidFill>
      </dgm:spPr>
      <dgm:t>
        <a:bodyPr/>
        <a:lstStyle/>
        <a:p>
          <a:r>
            <a:rPr lang="es-MX" altLang="es-MX" dirty="0" smtClean="0">
              <a:solidFill>
                <a:schemeClr val="tx1"/>
              </a:solidFill>
            </a:rPr>
            <a:t>Subsidios</a:t>
          </a:r>
          <a:endParaRPr lang="es-MX" dirty="0">
            <a:solidFill>
              <a:schemeClr val="tx1"/>
            </a:solidFill>
          </a:endParaRPr>
        </a:p>
      </dgm:t>
    </dgm:pt>
    <dgm:pt modelId="{A4DFAA22-2FF9-45C4-A5C7-18A6A15FBF0F}" type="parTrans" cxnId="{9D487335-3B14-4920-8FDC-2EFD369131C4}">
      <dgm:prSet/>
      <dgm:spPr/>
      <dgm:t>
        <a:bodyPr/>
        <a:lstStyle/>
        <a:p>
          <a:endParaRPr lang="es-MX"/>
        </a:p>
      </dgm:t>
    </dgm:pt>
    <dgm:pt modelId="{1B89FF14-7F9F-4824-BA21-FFA304A9B8BB}" type="sibTrans" cxnId="{9D487335-3B14-4920-8FDC-2EFD369131C4}">
      <dgm:prSet/>
      <dgm:spPr/>
      <dgm:t>
        <a:bodyPr/>
        <a:lstStyle/>
        <a:p>
          <a:endParaRPr lang="es-MX"/>
        </a:p>
      </dgm:t>
    </dgm:pt>
    <dgm:pt modelId="{027CDB36-B53B-4461-8FC0-5DA72FD52B0F}">
      <dgm:prSet/>
      <dgm:spPr>
        <a:solidFill>
          <a:srgbClr val="73CCBD"/>
        </a:solidFill>
      </dgm:spPr>
      <dgm:t>
        <a:bodyPr/>
        <a:lstStyle/>
        <a:p>
          <a:r>
            <a:rPr lang="es-MX" altLang="es-MX" dirty="0" smtClean="0">
              <a:solidFill>
                <a:schemeClr val="tx1"/>
              </a:solidFill>
            </a:rPr>
            <a:t>Regulación</a:t>
          </a:r>
          <a:endParaRPr lang="es-MX" dirty="0">
            <a:solidFill>
              <a:schemeClr val="tx1"/>
            </a:solidFill>
          </a:endParaRPr>
        </a:p>
      </dgm:t>
    </dgm:pt>
    <dgm:pt modelId="{46F6491A-6E03-4D4A-AC3C-8061F0027235}" type="parTrans" cxnId="{9A924E3D-7B5D-43F1-B2C8-38F95F9F26BE}">
      <dgm:prSet/>
      <dgm:spPr/>
      <dgm:t>
        <a:bodyPr/>
        <a:lstStyle/>
        <a:p>
          <a:endParaRPr lang="es-MX"/>
        </a:p>
      </dgm:t>
    </dgm:pt>
    <dgm:pt modelId="{01F7D8C2-889E-4632-828C-1E54A75CF03C}" type="sibTrans" cxnId="{9A924E3D-7B5D-43F1-B2C8-38F95F9F26BE}">
      <dgm:prSet/>
      <dgm:spPr/>
      <dgm:t>
        <a:bodyPr/>
        <a:lstStyle/>
        <a:p>
          <a:endParaRPr lang="es-MX"/>
        </a:p>
      </dgm:t>
    </dgm:pt>
    <dgm:pt modelId="{DAF0DCE6-EC30-4AF7-BD80-3B0DEDF7C97A}">
      <dgm:prSet/>
      <dgm:spPr>
        <a:solidFill>
          <a:srgbClr val="73CCBD"/>
        </a:solidFill>
      </dgm:spPr>
      <dgm:t>
        <a:bodyPr/>
        <a:lstStyle/>
        <a:p>
          <a:r>
            <a:rPr lang="es-MX" altLang="es-MX" dirty="0" smtClean="0">
              <a:solidFill>
                <a:schemeClr val="tx1"/>
              </a:solidFill>
            </a:rPr>
            <a:t>Intermediarismo, mercados locales, almacenes y redes en frío</a:t>
          </a:r>
          <a:endParaRPr lang="es-MX" dirty="0">
            <a:solidFill>
              <a:schemeClr val="tx1"/>
            </a:solidFill>
          </a:endParaRPr>
        </a:p>
      </dgm:t>
    </dgm:pt>
    <dgm:pt modelId="{50A5F47F-D88D-4D55-A801-E85FD7DD5E98}" type="parTrans" cxnId="{451E61C4-E1B3-4FB8-9E1E-C874B417E465}">
      <dgm:prSet/>
      <dgm:spPr/>
      <dgm:t>
        <a:bodyPr/>
        <a:lstStyle/>
        <a:p>
          <a:endParaRPr lang="es-MX"/>
        </a:p>
      </dgm:t>
    </dgm:pt>
    <dgm:pt modelId="{62A88552-CB18-43E8-B6BD-5086743989EF}" type="sibTrans" cxnId="{451E61C4-E1B3-4FB8-9E1E-C874B417E465}">
      <dgm:prSet/>
      <dgm:spPr/>
      <dgm:t>
        <a:bodyPr/>
        <a:lstStyle/>
        <a:p>
          <a:endParaRPr lang="es-MX"/>
        </a:p>
      </dgm:t>
    </dgm:pt>
    <dgm:pt modelId="{33908ACA-71D1-45FF-9FD4-E89DA19B37C4}" type="pres">
      <dgm:prSet presAssocID="{067C7975-B1C4-43A0-A9AD-BEC899ACA847}" presName="Name0" presStyleCnt="0">
        <dgm:presLayoutVars>
          <dgm:chMax val="7"/>
          <dgm:chPref val="7"/>
          <dgm:dir/>
        </dgm:presLayoutVars>
      </dgm:prSet>
      <dgm:spPr/>
      <dgm:t>
        <a:bodyPr/>
        <a:lstStyle/>
        <a:p>
          <a:endParaRPr lang="es-MX"/>
        </a:p>
      </dgm:t>
    </dgm:pt>
    <dgm:pt modelId="{936710E7-E9E6-44A7-BFF0-58CAC24367F1}" type="pres">
      <dgm:prSet presAssocID="{067C7975-B1C4-43A0-A9AD-BEC899ACA847}" presName="Name1" presStyleCnt="0"/>
      <dgm:spPr/>
    </dgm:pt>
    <dgm:pt modelId="{2ABEE367-B968-4E2D-ACEB-8B9EFF2C1CDA}" type="pres">
      <dgm:prSet presAssocID="{067C7975-B1C4-43A0-A9AD-BEC899ACA847}" presName="cycle" presStyleCnt="0"/>
      <dgm:spPr/>
    </dgm:pt>
    <dgm:pt modelId="{F0B80C65-2A20-4B7B-9624-2EE78DD0AFDC}" type="pres">
      <dgm:prSet presAssocID="{067C7975-B1C4-43A0-A9AD-BEC899ACA847}" presName="srcNode" presStyleLbl="node1" presStyleIdx="0" presStyleCnt="7"/>
      <dgm:spPr/>
    </dgm:pt>
    <dgm:pt modelId="{9BAC61D5-3D3A-4A5E-88DF-A54457D46441}" type="pres">
      <dgm:prSet presAssocID="{067C7975-B1C4-43A0-A9AD-BEC899ACA847}" presName="conn" presStyleLbl="parChTrans1D2" presStyleIdx="0" presStyleCnt="1"/>
      <dgm:spPr/>
      <dgm:t>
        <a:bodyPr/>
        <a:lstStyle/>
        <a:p>
          <a:endParaRPr lang="es-MX"/>
        </a:p>
      </dgm:t>
    </dgm:pt>
    <dgm:pt modelId="{52810046-684A-4392-AB72-EECDAA247623}" type="pres">
      <dgm:prSet presAssocID="{067C7975-B1C4-43A0-A9AD-BEC899ACA847}" presName="extraNode" presStyleLbl="node1" presStyleIdx="0" presStyleCnt="7"/>
      <dgm:spPr/>
    </dgm:pt>
    <dgm:pt modelId="{AEBF9190-E4CF-4935-A4A7-16E86756F2A4}" type="pres">
      <dgm:prSet presAssocID="{067C7975-B1C4-43A0-A9AD-BEC899ACA847}" presName="dstNode" presStyleLbl="node1" presStyleIdx="0" presStyleCnt="7"/>
      <dgm:spPr/>
    </dgm:pt>
    <dgm:pt modelId="{EF57335D-3A5A-485B-A0B4-F043459C0B6D}" type="pres">
      <dgm:prSet presAssocID="{276E666E-1664-4F55-8B95-7C8A8098834C}" presName="text_1" presStyleLbl="node1" presStyleIdx="0" presStyleCnt="7">
        <dgm:presLayoutVars>
          <dgm:bulletEnabled val="1"/>
        </dgm:presLayoutVars>
      </dgm:prSet>
      <dgm:spPr/>
      <dgm:t>
        <a:bodyPr/>
        <a:lstStyle/>
        <a:p>
          <a:endParaRPr lang="es-MX"/>
        </a:p>
      </dgm:t>
    </dgm:pt>
    <dgm:pt modelId="{A3D696FB-ED2E-4F90-A070-A8A15675A75E}" type="pres">
      <dgm:prSet presAssocID="{276E666E-1664-4F55-8B95-7C8A8098834C}" presName="accent_1" presStyleCnt="0"/>
      <dgm:spPr/>
    </dgm:pt>
    <dgm:pt modelId="{D39BC700-0441-4D4C-A90B-F30817BD55E1}" type="pres">
      <dgm:prSet presAssocID="{276E666E-1664-4F55-8B95-7C8A8098834C}" presName="accentRepeatNode" presStyleLbl="solidFgAcc1" presStyleIdx="0" presStyleCnt="7"/>
      <dgm:spPr>
        <a:ln>
          <a:solidFill>
            <a:srgbClr val="73CCBD"/>
          </a:solidFill>
        </a:ln>
      </dgm:spPr>
    </dgm:pt>
    <dgm:pt modelId="{1BB61D83-E4D0-41E4-BCD5-4B03D3E3CAA7}" type="pres">
      <dgm:prSet presAssocID="{5A64F267-4D0D-4C6C-98BF-125BF866942F}" presName="text_2" presStyleLbl="node1" presStyleIdx="1" presStyleCnt="7">
        <dgm:presLayoutVars>
          <dgm:bulletEnabled val="1"/>
        </dgm:presLayoutVars>
      </dgm:prSet>
      <dgm:spPr/>
      <dgm:t>
        <a:bodyPr/>
        <a:lstStyle/>
        <a:p>
          <a:endParaRPr lang="es-MX"/>
        </a:p>
      </dgm:t>
    </dgm:pt>
    <dgm:pt modelId="{F1FAC358-53B9-41AA-9870-AE64F49D7285}" type="pres">
      <dgm:prSet presAssocID="{5A64F267-4D0D-4C6C-98BF-125BF866942F}" presName="accent_2" presStyleCnt="0"/>
      <dgm:spPr/>
    </dgm:pt>
    <dgm:pt modelId="{F4F0B778-D995-432D-A158-25F9EB715BFE}" type="pres">
      <dgm:prSet presAssocID="{5A64F267-4D0D-4C6C-98BF-125BF866942F}" presName="accentRepeatNode" presStyleLbl="solidFgAcc1" presStyleIdx="1" presStyleCnt="7"/>
      <dgm:spPr>
        <a:ln>
          <a:solidFill>
            <a:srgbClr val="73CCBD"/>
          </a:solidFill>
        </a:ln>
      </dgm:spPr>
    </dgm:pt>
    <dgm:pt modelId="{F4049E32-8CEA-407D-86A3-DBE0E831380E}" type="pres">
      <dgm:prSet presAssocID="{027CDB36-B53B-4461-8FC0-5DA72FD52B0F}" presName="text_3" presStyleLbl="node1" presStyleIdx="2" presStyleCnt="7">
        <dgm:presLayoutVars>
          <dgm:bulletEnabled val="1"/>
        </dgm:presLayoutVars>
      </dgm:prSet>
      <dgm:spPr/>
      <dgm:t>
        <a:bodyPr/>
        <a:lstStyle/>
        <a:p>
          <a:endParaRPr lang="es-MX"/>
        </a:p>
      </dgm:t>
    </dgm:pt>
    <dgm:pt modelId="{89A3C375-AE48-4849-8251-47F37D4E0EA2}" type="pres">
      <dgm:prSet presAssocID="{027CDB36-B53B-4461-8FC0-5DA72FD52B0F}" presName="accent_3" presStyleCnt="0"/>
      <dgm:spPr/>
    </dgm:pt>
    <dgm:pt modelId="{4FC19F23-8B71-4097-B230-518E86153FAF}" type="pres">
      <dgm:prSet presAssocID="{027CDB36-B53B-4461-8FC0-5DA72FD52B0F}" presName="accentRepeatNode" presStyleLbl="solidFgAcc1" presStyleIdx="2" presStyleCnt="7"/>
      <dgm:spPr>
        <a:ln>
          <a:solidFill>
            <a:srgbClr val="73CCBD"/>
          </a:solidFill>
        </a:ln>
      </dgm:spPr>
    </dgm:pt>
    <dgm:pt modelId="{6B479F48-9EE4-4E03-8FB6-D6BFB50698F1}" type="pres">
      <dgm:prSet presAssocID="{52FD246F-02A7-42DF-BE79-A6DDBE798F7A}" presName="text_4" presStyleLbl="node1" presStyleIdx="3" presStyleCnt="7">
        <dgm:presLayoutVars>
          <dgm:bulletEnabled val="1"/>
        </dgm:presLayoutVars>
      </dgm:prSet>
      <dgm:spPr/>
      <dgm:t>
        <a:bodyPr/>
        <a:lstStyle/>
        <a:p>
          <a:endParaRPr lang="es-MX"/>
        </a:p>
      </dgm:t>
    </dgm:pt>
    <dgm:pt modelId="{B279D39A-61B8-4691-9AF9-F7D939C6E521}" type="pres">
      <dgm:prSet presAssocID="{52FD246F-02A7-42DF-BE79-A6DDBE798F7A}" presName="accent_4" presStyleCnt="0"/>
      <dgm:spPr/>
    </dgm:pt>
    <dgm:pt modelId="{AA9B2EBE-87CA-4797-B6CF-BE5090A874BC}" type="pres">
      <dgm:prSet presAssocID="{52FD246F-02A7-42DF-BE79-A6DDBE798F7A}" presName="accentRepeatNode" presStyleLbl="solidFgAcc1" presStyleIdx="3" presStyleCnt="7"/>
      <dgm:spPr>
        <a:ln>
          <a:solidFill>
            <a:srgbClr val="73CCBD"/>
          </a:solidFill>
        </a:ln>
      </dgm:spPr>
    </dgm:pt>
    <dgm:pt modelId="{CDECBE58-962C-45F3-9A44-B3BD54876074}" type="pres">
      <dgm:prSet presAssocID="{16E1C8C8-1927-4467-8A0E-1D72B832051C}" presName="text_5" presStyleLbl="node1" presStyleIdx="4" presStyleCnt="7">
        <dgm:presLayoutVars>
          <dgm:bulletEnabled val="1"/>
        </dgm:presLayoutVars>
      </dgm:prSet>
      <dgm:spPr/>
      <dgm:t>
        <a:bodyPr/>
        <a:lstStyle/>
        <a:p>
          <a:endParaRPr lang="es-MX"/>
        </a:p>
      </dgm:t>
    </dgm:pt>
    <dgm:pt modelId="{0391CD0B-3DD7-4176-9D68-771946B3C737}" type="pres">
      <dgm:prSet presAssocID="{16E1C8C8-1927-4467-8A0E-1D72B832051C}" presName="accent_5" presStyleCnt="0"/>
      <dgm:spPr/>
    </dgm:pt>
    <dgm:pt modelId="{A22AE684-6326-47EB-AD9B-A318687DA5D0}" type="pres">
      <dgm:prSet presAssocID="{16E1C8C8-1927-4467-8A0E-1D72B832051C}" presName="accentRepeatNode" presStyleLbl="solidFgAcc1" presStyleIdx="4" presStyleCnt="7"/>
      <dgm:spPr>
        <a:ln>
          <a:solidFill>
            <a:srgbClr val="73CCBD"/>
          </a:solidFill>
        </a:ln>
      </dgm:spPr>
    </dgm:pt>
    <dgm:pt modelId="{78C8B66C-FD51-4E51-AEB4-BCA98B2A82E3}" type="pres">
      <dgm:prSet presAssocID="{DAF0DCE6-EC30-4AF7-BD80-3B0DEDF7C97A}" presName="text_6" presStyleLbl="node1" presStyleIdx="5" presStyleCnt="7">
        <dgm:presLayoutVars>
          <dgm:bulletEnabled val="1"/>
        </dgm:presLayoutVars>
      </dgm:prSet>
      <dgm:spPr/>
      <dgm:t>
        <a:bodyPr/>
        <a:lstStyle/>
        <a:p>
          <a:endParaRPr lang="es-MX"/>
        </a:p>
      </dgm:t>
    </dgm:pt>
    <dgm:pt modelId="{6B1D5BFC-AE3A-408F-83FE-2E98D61BE193}" type="pres">
      <dgm:prSet presAssocID="{DAF0DCE6-EC30-4AF7-BD80-3B0DEDF7C97A}" presName="accent_6" presStyleCnt="0"/>
      <dgm:spPr/>
    </dgm:pt>
    <dgm:pt modelId="{B2EB89E0-C9B3-4EA8-8D8E-D11FDBFC4DF5}" type="pres">
      <dgm:prSet presAssocID="{DAF0DCE6-EC30-4AF7-BD80-3B0DEDF7C97A}" presName="accentRepeatNode" presStyleLbl="solidFgAcc1" presStyleIdx="5" presStyleCnt="7"/>
      <dgm:spPr>
        <a:ln>
          <a:solidFill>
            <a:srgbClr val="73CCBD"/>
          </a:solidFill>
        </a:ln>
      </dgm:spPr>
    </dgm:pt>
    <dgm:pt modelId="{1B3478A9-868B-4441-B0D4-351782F9096D}" type="pres">
      <dgm:prSet presAssocID="{20DBDCF3-F214-4D5B-AF57-B746287D3342}" presName="text_7" presStyleLbl="node1" presStyleIdx="6" presStyleCnt="7">
        <dgm:presLayoutVars>
          <dgm:bulletEnabled val="1"/>
        </dgm:presLayoutVars>
      </dgm:prSet>
      <dgm:spPr/>
      <dgm:t>
        <a:bodyPr/>
        <a:lstStyle/>
        <a:p>
          <a:endParaRPr lang="es-MX"/>
        </a:p>
      </dgm:t>
    </dgm:pt>
    <dgm:pt modelId="{88EB53A9-735A-4104-9A12-38015FFA83AA}" type="pres">
      <dgm:prSet presAssocID="{20DBDCF3-F214-4D5B-AF57-B746287D3342}" presName="accent_7" presStyleCnt="0"/>
      <dgm:spPr/>
    </dgm:pt>
    <dgm:pt modelId="{7C35845F-8B72-468A-9B3A-95EC1519973C}" type="pres">
      <dgm:prSet presAssocID="{20DBDCF3-F214-4D5B-AF57-B746287D3342}" presName="accentRepeatNode" presStyleLbl="solidFgAcc1" presStyleIdx="6" presStyleCnt="7"/>
      <dgm:spPr>
        <a:ln>
          <a:solidFill>
            <a:srgbClr val="73CCBD"/>
          </a:solidFill>
        </a:ln>
      </dgm:spPr>
    </dgm:pt>
  </dgm:ptLst>
  <dgm:cxnLst>
    <dgm:cxn modelId="{9292F78C-CCBD-40FD-9868-122B38128893}" srcId="{067C7975-B1C4-43A0-A9AD-BEC899ACA847}" destId="{16E1C8C8-1927-4467-8A0E-1D72B832051C}" srcOrd="4" destOrd="0" parTransId="{867B962A-8251-441D-B0B2-57B14FA5950E}" sibTransId="{6166ABF0-EAD6-4DB6-A534-C375CC24DFBE}"/>
    <dgm:cxn modelId="{75B159D9-41D9-4533-BA7F-66FFD9379A12}" type="presOf" srcId="{067C7975-B1C4-43A0-A9AD-BEC899ACA847}" destId="{33908ACA-71D1-45FF-9FD4-E89DA19B37C4}" srcOrd="0" destOrd="0" presId="urn:microsoft.com/office/officeart/2008/layout/VerticalCurvedList"/>
    <dgm:cxn modelId="{9A924E3D-7B5D-43F1-B2C8-38F95F9F26BE}" srcId="{067C7975-B1C4-43A0-A9AD-BEC899ACA847}" destId="{027CDB36-B53B-4461-8FC0-5DA72FD52B0F}" srcOrd="2" destOrd="0" parTransId="{46F6491A-6E03-4D4A-AC3C-8061F0027235}" sibTransId="{01F7D8C2-889E-4632-828C-1E54A75CF03C}"/>
    <dgm:cxn modelId="{B6480ECC-0825-4EDF-B026-AC852EDD6833}" type="presOf" srcId="{DAF0DCE6-EC30-4AF7-BD80-3B0DEDF7C97A}" destId="{78C8B66C-FD51-4E51-AEB4-BCA98B2A82E3}" srcOrd="0" destOrd="0" presId="urn:microsoft.com/office/officeart/2008/layout/VerticalCurvedList"/>
    <dgm:cxn modelId="{EB66BD62-9BFC-4977-83D8-0B082D85F5A1}" type="presOf" srcId="{5A64F267-4D0D-4C6C-98BF-125BF866942F}" destId="{1BB61D83-E4D0-41E4-BCD5-4B03D3E3CAA7}" srcOrd="0" destOrd="0" presId="urn:microsoft.com/office/officeart/2008/layout/VerticalCurvedList"/>
    <dgm:cxn modelId="{1BD3639C-C343-410E-8984-A352CA823F1A}" type="presOf" srcId="{52FD246F-02A7-42DF-BE79-A6DDBE798F7A}" destId="{6B479F48-9EE4-4E03-8FB6-D6BFB50698F1}" srcOrd="0" destOrd="0" presId="urn:microsoft.com/office/officeart/2008/layout/VerticalCurvedList"/>
    <dgm:cxn modelId="{451E61C4-E1B3-4FB8-9E1E-C874B417E465}" srcId="{067C7975-B1C4-43A0-A9AD-BEC899ACA847}" destId="{DAF0DCE6-EC30-4AF7-BD80-3B0DEDF7C97A}" srcOrd="5" destOrd="0" parTransId="{50A5F47F-D88D-4D55-A801-E85FD7DD5E98}" sibTransId="{62A88552-CB18-43E8-B6BD-5086743989EF}"/>
    <dgm:cxn modelId="{08457582-E3D0-4677-99AE-DAED7E8F0E96}" type="presOf" srcId="{027CDB36-B53B-4461-8FC0-5DA72FD52B0F}" destId="{F4049E32-8CEA-407D-86A3-DBE0E831380E}" srcOrd="0" destOrd="0" presId="urn:microsoft.com/office/officeart/2008/layout/VerticalCurvedList"/>
    <dgm:cxn modelId="{E07B29E1-3911-4D24-B697-3F42ED67F29A}" type="presOf" srcId="{95CA0281-0B57-404A-BCC7-F13FD6677630}" destId="{9BAC61D5-3D3A-4A5E-88DF-A54457D46441}" srcOrd="0" destOrd="0" presId="urn:microsoft.com/office/officeart/2008/layout/VerticalCurvedList"/>
    <dgm:cxn modelId="{5DB203DF-3EB0-407E-B108-CA821CB380A3}" srcId="{067C7975-B1C4-43A0-A9AD-BEC899ACA847}" destId="{5A64F267-4D0D-4C6C-98BF-125BF866942F}" srcOrd="1" destOrd="0" parTransId="{9345AF45-D47F-46B4-BA82-FF012A324F5C}" sibTransId="{232B329C-5C68-4886-A818-50A0142EBFCD}"/>
    <dgm:cxn modelId="{C0282457-6555-49F1-A284-FC88DD204176}" type="presOf" srcId="{20DBDCF3-F214-4D5B-AF57-B746287D3342}" destId="{1B3478A9-868B-4441-B0D4-351782F9096D}" srcOrd="0" destOrd="0" presId="urn:microsoft.com/office/officeart/2008/layout/VerticalCurvedList"/>
    <dgm:cxn modelId="{CA9623D9-DB58-4E1A-AEAF-514AA230E572}" srcId="{067C7975-B1C4-43A0-A9AD-BEC899ACA847}" destId="{276E666E-1664-4F55-8B95-7C8A8098834C}" srcOrd="0" destOrd="0" parTransId="{8757FA55-A658-4E68-9395-D09BC566A5CD}" sibTransId="{95CA0281-0B57-404A-BCC7-F13FD6677630}"/>
    <dgm:cxn modelId="{9D487335-3B14-4920-8FDC-2EFD369131C4}" srcId="{067C7975-B1C4-43A0-A9AD-BEC899ACA847}" destId="{52FD246F-02A7-42DF-BE79-A6DDBE798F7A}" srcOrd="3" destOrd="0" parTransId="{A4DFAA22-2FF9-45C4-A5C7-18A6A15FBF0F}" sibTransId="{1B89FF14-7F9F-4824-BA21-FFA304A9B8BB}"/>
    <dgm:cxn modelId="{632DE514-7D34-4AE9-AE96-7FFC621BDA1C}" type="presOf" srcId="{16E1C8C8-1927-4467-8A0E-1D72B832051C}" destId="{CDECBE58-962C-45F3-9A44-B3BD54876074}" srcOrd="0" destOrd="0" presId="urn:microsoft.com/office/officeart/2008/layout/VerticalCurvedList"/>
    <dgm:cxn modelId="{7BD60AA2-18FD-46A3-B90A-7684F300E13E}" type="presOf" srcId="{276E666E-1664-4F55-8B95-7C8A8098834C}" destId="{EF57335D-3A5A-485B-A0B4-F043459C0B6D}" srcOrd="0" destOrd="0" presId="urn:microsoft.com/office/officeart/2008/layout/VerticalCurvedList"/>
    <dgm:cxn modelId="{1AB485FC-C10F-4A84-B18B-1E36D60E4383}" srcId="{067C7975-B1C4-43A0-A9AD-BEC899ACA847}" destId="{20DBDCF3-F214-4D5B-AF57-B746287D3342}" srcOrd="6" destOrd="0" parTransId="{B1155596-5FE3-46AA-BA2B-6D644B3D1F92}" sibTransId="{56AB0BA3-DDB0-4195-8161-3F1600F7DE32}"/>
    <dgm:cxn modelId="{4066F380-4A9B-4A1B-BE41-8B7B9489E45F}" type="presParOf" srcId="{33908ACA-71D1-45FF-9FD4-E89DA19B37C4}" destId="{936710E7-E9E6-44A7-BFF0-58CAC24367F1}" srcOrd="0" destOrd="0" presId="urn:microsoft.com/office/officeart/2008/layout/VerticalCurvedList"/>
    <dgm:cxn modelId="{F5443CB1-7FDA-47BB-A50B-C1249E4F32FA}" type="presParOf" srcId="{936710E7-E9E6-44A7-BFF0-58CAC24367F1}" destId="{2ABEE367-B968-4E2D-ACEB-8B9EFF2C1CDA}" srcOrd="0" destOrd="0" presId="urn:microsoft.com/office/officeart/2008/layout/VerticalCurvedList"/>
    <dgm:cxn modelId="{A565694E-C2B2-4DCE-B21D-803CD36E3744}" type="presParOf" srcId="{2ABEE367-B968-4E2D-ACEB-8B9EFF2C1CDA}" destId="{F0B80C65-2A20-4B7B-9624-2EE78DD0AFDC}" srcOrd="0" destOrd="0" presId="urn:microsoft.com/office/officeart/2008/layout/VerticalCurvedList"/>
    <dgm:cxn modelId="{433DB863-94EA-4183-A7CA-542AF7E8F74F}" type="presParOf" srcId="{2ABEE367-B968-4E2D-ACEB-8B9EFF2C1CDA}" destId="{9BAC61D5-3D3A-4A5E-88DF-A54457D46441}" srcOrd="1" destOrd="0" presId="urn:microsoft.com/office/officeart/2008/layout/VerticalCurvedList"/>
    <dgm:cxn modelId="{ADAD95F7-AAAD-4D22-AD49-504FA8ABB042}" type="presParOf" srcId="{2ABEE367-B968-4E2D-ACEB-8B9EFF2C1CDA}" destId="{52810046-684A-4392-AB72-EECDAA247623}" srcOrd="2" destOrd="0" presId="urn:microsoft.com/office/officeart/2008/layout/VerticalCurvedList"/>
    <dgm:cxn modelId="{E453F570-053A-4846-B567-A6EF3603DE4E}" type="presParOf" srcId="{2ABEE367-B968-4E2D-ACEB-8B9EFF2C1CDA}" destId="{AEBF9190-E4CF-4935-A4A7-16E86756F2A4}" srcOrd="3" destOrd="0" presId="urn:microsoft.com/office/officeart/2008/layout/VerticalCurvedList"/>
    <dgm:cxn modelId="{85FC86CD-5D1F-4691-A23F-87A1C08644C4}" type="presParOf" srcId="{936710E7-E9E6-44A7-BFF0-58CAC24367F1}" destId="{EF57335D-3A5A-485B-A0B4-F043459C0B6D}" srcOrd="1" destOrd="0" presId="urn:microsoft.com/office/officeart/2008/layout/VerticalCurvedList"/>
    <dgm:cxn modelId="{7AD087C5-8D9D-44AF-B66F-36419B20D45A}" type="presParOf" srcId="{936710E7-E9E6-44A7-BFF0-58CAC24367F1}" destId="{A3D696FB-ED2E-4F90-A070-A8A15675A75E}" srcOrd="2" destOrd="0" presId="urn:microsoft.com/office/officeart/2008/layout/VerticalCurvedList"/>
    <dgm:cxn modelId="{46333B4F-7ED1-4820-A7CC-64252A99301E}" type="presParOf" srcId="{A3D696FB-ED2E-4F90-A070-A8A15675A75E}" destId="{D39BC700-0441-4D4C-A90B-F30817BD55E1}" srcOrd="0" destOrd="0" presId="urn:microsoft.com/office/officeart/2008/layout/VerticalCurvedList"/>
    <dgm:cxn modelId="{C6CC0F51-F861-4BB1-A5B4-F83F16921437}" type="presParOf" srcId="{936710E7-E9E6-44A7-BFF0-58CAC24367F1}" destId="{1BB61D83-E4D0-41E4-BCD5-4B03D3E3CAA7}" srcOrd="3" destOrd="0" presId="urn:microsoft.com/office/officeart/2008/layout/VerticalCurvedList"/>
    <dgm:cxn modelId="{453ED430-8D18-47DA-BCB8-1DC6846355DA}" type="presParOf" srcId="{936710E7-E9E6-44A7-BFF0-58CAC24367F1}" destId="{F1FAC358-53B9-41AA-9870-AE64F49D7285}" srcOrd="4" destOrd="0" presId="urn:microsoft.com/office/officeart/2008/layout/VerticalCurvedList"/>
    <dgm:cxn modelId="{FA158618-E688-4714-8698-3B8249BA420B}" type="presParOf" srcId="{F1FAC358-53B9-41AA-9870-AE64F49D7285}" destId="{F4F0B778-D995-432D-A158-25F9EB715BFE}" srcOrd="0" destOrd="0" presId="urn:microsoft.com/office/officeart/2008/layout/VerticalCurvedList"/>
    <dgm:cxn modelId="{EC72EE18-10FB-446E-A6F1-65E13F430453}" type="presParOf" srcId="{936710E7-E9E6-44A7-BFF0-58CAC24367F1}" destId="{F4049E32-8CEA-407D-86A3-DBE0E831380E}" srcOrd="5" destOrd="0" presId="urn:microsoft.com/office/officeart/2008/layout/VerticalCurvedList"/>
    <dgm:cxn modelId="{F94BAB04-8C23-4699-A414-3A1D9FB9839A}" type="presParOf" srcId="{936710E7-E9E6-44A7-BFF0-58CAC24367F1}" destId="{89A3C375-AE48-4849-8251-47F37D4E0EA2}" srcOrd="6" destOrd="0" presId="urn:microsoft.com/office/officeart/2008/layout/VerticalCurvedList"/>
    <dgm:cxn modelId="{036D7DFB-9A91-4EA4-95F2-85B43E4D8869}" type="presParOf" srcId="{89A3C375-AE48-4849-8251-47F37D4E0EA2}" destId="{4FC19F23-8B71-4097-B230-518E86153FAF}" srcOrd="0" destOrd="0" presId="urn:microsoft.com/office/officeart/2008/layout/VerticalCurvedList"/>
    <dgm:cxn modelId="{107160D4-B73B-48FE-B1BB-60B774D33A35}" type="presParOf" srcId="{936710E7-E9E6-44A7-BFF0-58CAC24367F1}" destId="{6B479F48-9EE4-4E03-8FB6-D6BFB50698F1}" srcOrd="7" destOrd="0" presId="urn:microsoft.com/office/officeart/2008/layout/VerticalCurvedList"/>
    <dgm:cxn modelId="{8AE75058-B94A-4F3D-98B4-BA34B39D6FE6}" type="presParOf" srcId="{936710E7-E9E6-44A7-BFF0-58CAC24367F1}" destId="{B279D39A-61B8-4691-9AF9-F7D939C6E521}" srcOrd="8" destOrd="0" presId="urn:microsoft.com/office/officeart/2008/layout/VerticalCurvedList"/>
    <dgm:cxn modelId="{CA8DC2BD-0185-4AC4-A778-691AF6C7D9BA}" type="presParOf" srcId="{B279D39A-61B8-4691-9AF9-F7D939C6E521}" destId="{AA9B2EBE-87CA-4797-B6CF-BE5090A874BC}" srcOrd="0" destOrd="0" presId="urn:microsoft.com/office/officeart/2008/layout/VerticalCurvedList"/>
    <dgm:cxn modelId="{99AA5373-81F6-4F69-B87C-35B00B4F52F1}" type="presParOf" srcId="{936710E7-E9E6-44A7-BFF0-58CAC24367F1}" destId="{CDECBE58-962C-45F3-9A44-B3BD54876074}" srcOrd="9" destOrd="0" presId="urn:microsoft.com/office/officeart/2008/layout/VerticalCurvedList"/>
    <dgm:cxn modelId="{7CB33665-E870-4481-8E5B-E7D8B1F81833}" type="presParOf" srcId="{936710E7-E9E6-44A7-BFF0-58CAC24367F1}" destId="{0391CD0B-3DD7-4176-9D68-771946B3C737}" srcOrd="10" destOrd="0" presId="urn:microsoft.com/office/officeart/2008/layout/VerticalCurvedList"/>
    <dgm:cxn modelId="{58A69609-4039-47E2-91D2-D5845DCF6B22}" type="presParOf" srcId="{0391CD0B-3DD7-4176-9D68-771946B3C737}" destId="{A22AE684-6326-47EB-AD9B-A318687DA5D0}" srcOrd="0" destOrd="0" presId="urn:microsoft.com/office/officeart/2008/layout/VerticalCurvedList"/>
    <dgm:cxn modelId="{9EAF35BF-9E31-41A5-9B82-6736EE617CAF}" type="presParOf" srcId="{936710E7-E9E6-44A7-BFF0-58CAC24367F1}" destId="{78C8B66C-FD51-4E51-AEB4-BCA98B2A82E3}" srcOrd="11" destOrd="0" presId="urn:microsoft.com/office/officeart/2008/layout/VerticalCurvedList"/>
    <dgm:cxn modelId="{A9A190AF-2BC7-469E-AACC-C131DB2A6E23}" type="presParOf" srcId="{936710E7-E9E6-44A7-BFF0-58CAC24367F1}" destId="{6B1D5BFC-AE3A-408F-83FE-2E98D61BE193}" srcOrd="12" destOrd="0" presId="urn:microsoft.com/office/officeart/2008/layout/VerticalCurvedList"/>
    <dgm:cxn modelId="{FD47510A-D0B5-4613-B556-4592D6C16D73}" type="presParOf" srcId="{6B1D5BFC-AE3A-408F-83FE-2E98D61BE193}" destId="{B2EB89E0-C9B3-4EA8-8D8E-D11FDBFC4DF5}" srcOrd="0" destOrd="0" presId="urn:microsoft.com/office/officeart/2008/layout/VerticalCurvedList"/>
    <dgm:cxn modelId="{A89851B0-B98E-46D3-B808-E1A493417D37}" type="presParOf" srcId="{936710E7-E9E6-44A7-BFF0-58CAC24367F1}" destId="{1B3478A9-868B-4441-B0D4-351782F9096D}" srcOrd="13" destOrd="0" presId="urn:microsoft.com/office/officeart/2008/layout/VerticalCurvedList"/>
    <dgm:cxn modelId="{36B1CDFF-63AD-4618-A303-2A0C0BAEB66A}" type="presParOf" srcId="{936710E7-E9E6-44A7-BFF0-58CAC24367F1}" destId="{88EB53A9-735A-4104-9A12-38015FFA83AA}" srcOrd="14" destOrd="0" presId="urn:microsoft.com/office/officeart/2008/layout/VerticalCurvedList"/>
    <dgm:cxn modelId="{BE82CACC-E841-48A7-8600-0AE86F8BFF8C}" type="presParOf" srcId="{88EB53A9-735A-4104-9A12-38015FFA83AA}" destId="{7C35845F-8B72-468A-9B3A-95EC1519973C}"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7A20CBA-AB50-40B6-90C1-79BA87A69938}"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MX"/>
        </a:p>
      </dgm:t>
    </dgm:pt>
    <dgm:pt modelId="{BDB0B9CA-F79C-4CBB-B9AC-E828B7D5A594}">
      <dgm:prSet phldrT="[Texto]" custT="1"/>
      <dgm:spPr/>
      <dgm:t>
        <a:bodyPr/>
        <a:lstStyle/>
        <a:p>
          <a:r>
            <a:rPr lang="es-MX" sz="4000" dirty="0" smtClean="0"/>
            <a:t>Desregulación</a:t>
          </a:r>
          <a:endParaRPr lang="es-MX" sz="4000" dirty="0"/>
        </a:p>
      </dgm:t>
    </dgm:pt>
    <dgm:pt modelId="{1024BB5C-569D-4DA5-9A26-BEC05DC8F487}" type="parTrans" cxnId="{86F970F6-74E7-4C77-84BA-DE05F4A39E85}">
      <dgm:prSet/>
      <dgm:spPr/>
      <dgm:t>
        <a:bodyPr/>
        <a:lstStyle/>
        <a:p>
          <a:endParaRPr lang="es-MX" sz="1050"/>
        </a:p>
      </dgm:t>
    </dgm:pt>
    <dgm:pt modelId="{C2BD22D1-3BDA-480E-ADF1-7175194419E8}" type="sibTrans" cxnId="{86F970F6-74E7-4C77-84BA-DE05F4A39E85}">
      <dgm:prSet/>
      <dgm:spPr/>
      <dgm:t>
        <a:bodyPr/>
        <a:lstStyle/>
        <a:p>
          <a:endParaRPr lang="es-MX" sz="1050"/>
        </a:p>
      </dgm:t>
    </dgm:pt>
    <dgm:pt modelId="{2AD9097D-C983-4166-9C5A-ADB381A4FDCC}">
      <dgm:prSet phldrT="[Texto]" custT="1"/>
      <dgm:spPr/>
      <dgm:t>
        <a:bodyPr/>
        <a:lstStyle/>
        <a:p>
          <a:r>
            <a:rPr lang="es-MX" sz="4000" dirty="0" smtClean="0"/>
            <a:t>Política económica</a:t>
          </a:r>
          <a:endParaRPr lang="es-MX" sz="4000" dirty="0"/>
        </a:p>
      </dgm:t>
    </dgm:pt>
    <dgm:pt modelId="{03E10CDD-1EF4-47A7-AF61-1146532AA9C1}" type="parTrans" cxnId="{905282B6-6CEE-4324-8E82-0D3AD07C5286}">
      <dgm:prSet/>
      <dgm:spPr/>
      <dgm:t>
        <a:bodyPr/>
        <a:lstStyle/>
        <a:p>
          <a:endParaRPr lang="es-MX" sz="1050"/>
        </a:p>
      </dgm:t>
    </dgm:pt>
    <dgm:pt modelId="{694683AB-1AC3-4244-A1E5-8FACAD48C7C7}" type="sibTrans" cxnId="{905282B6-6CEE-4324-8E82-0D3AD07C5286}">
      <dgm:prSet/>
      <dgm:spPr/>
      <dgm:t>
        <a:bodyPr/>
        <a:lstStyle/>
        <a:p>
          <a:endParaRPr lang="es-MX" sz="1050"/>
        </a:p>
      </dgm:t>
    </dgm:pt>
    <dgm:pt modelId="{C2BA78F3-79EF-46FE-9554-64E66E56E9ED}">
      <dgm:prSet phldrT="[Texto]" custT="1"/>
      <dgm:spPr/>
      <dgm:t>
        <a:bodyPr/>
        <a:lstStyle/>
        <a:p>
          <a:r>
            <a:rPr lang="es-MX" sz="4000" dirty="0" smtClean="0"/>
            <a:t>Información</a:t>
          </a:r>
          <a:endParaRPr lang="es-MX" sz="4000" dirty="0"/>
        </a:p>
      </dgm:t>
    </dgm:pt>
    <dgm:pt modelId="{B6FF23F5-AB89-4614-A17C-9450D25CB6D3}" type="parTrans" cxnId="{E4CDE67B-CA1C-4298-AFF6-99E5E622044B}">
      <dgm:prSet/>
      <dgm:spPr/>
      <dgm:t>
        <a:bodyPr/>
        <a:lstStyle/>
        <a:p>
          <a:endParaRPr lang="es-MX" sz="1050"/>
        </a:p>
      </dgm:t>
    </dgm:pt>
    <dgm:pt modelId="{7FF18B6F-8F21-41CC-B912-BD5B7C5AA6DC}" type="sibTrans" cxnId="{E4CDE67B-CA1C-4298-AFF6-99E5E622044B}">
      <dgm:prSet/>
      <dgm:spPr/>
      <dgm:t>
        <a:bodyPr/>
        <a:lstStyle/>
        <a:p>
          <a:endParaRPr lang="es-MX" sz="1050"/>
        </a:p>
      </dgm:t>
    </dgm:pt>
    <dgm:pt modelId="{47B2B982-9C07-4BF5-A1FC-E5ED327D0CD2}" type="pres">
      <dgm:prSet presAssocID="{E7A20CBA-AB50-40B6-90C1-79BA87A69938}" presName="Name0" presStyleCnt="0">
        <dgm:presLayoutVars>
          <dgm:dir/>
        </dgm:presLayoutVars>
      </dgm:prSet>
      <dgm:spPr/>
      <dgm:t>
        <a:bodyPr/>
        <a:lstStyle/>
        <a:p>
          <a:endParaRPr lang="es-MX"/>
        </a:p>
      </dgm:t>
    </dgm:pt>
    <dgm:pt modelId="{C8108971-B2A5-4D93-A22B-2AE8E26F33FF}" type="pres">
      <dgm:prSet presAssocID="{BDB0B9CA-F79C-4CBB-B9AC-E828B7D5A594}" presName="noChildren" presStyleCnt="0"/>
      <dgm:spPr/>
    </dgm:pt>
    <dgm:pt modelId="{05E70B86-40F2-4961-8D75-2FD5CC8DC3AC}" type="pres">
      <dgm:prSet presAssocID="{BDB0B9CA-F79C-4CBB-B9AC-E828B7D5A594}" presName="gap" presStyleCnt="0"/>
      <dgm:spPr/>
    </dgm:pt>
    <dgm:pt modelId="{B6C8B368-B2BB-4F38-BAD4-746489335E83}" type="pres">
      <dgm:prSet presAssocID="{BDB0B9CA-F79C-4CBB-B9AC-E828B7D5A594}" presName="medCircle2" presStyleLbl="vennNode1" presStyleIdx="0" presStyleCnt="3"/>
      <dgm:spPr>
        <a:solidFill>
          <a:srgbClr val="73CCBD">
            <a:alpha val="50000"/>
          </a:srgbClr>
        </a:solidFill>
      </dgm:spPr>
    </dgm:pt>
    <dgm:pt modelId="{0D2257D4-C198-45C6-9AC2-D7A64471B7B7}" type="pres">
      <dgm:prSet presAssocID="{BDB0B9CA-F79C-4CBB-B9AC-E828B7D5A594}" presName="txLvlOnly1" presStyleLbl="revTx" presStyleIdx="0" presStyleCnt="3"/>
      <dgm:spPr/>
      <dgm:t>
        <a:bodyPr/>
        <a:lstStyle/>
        <a:p>
          <a:endParaRPr lang="es-MX"/>
        </a:p>
      </dgm:t>
    </dgm:pt>
    <dgm:pt modelId="{8FE528C6-4FD2-476F-B363-1D8BDFDD284F}" type="pres">
      <dgm:prSet presAssocID="{2AD9097D-C983-4166-9C5A-ADB381A4FDCC}" presName="noChildren" presStyleCnt="0"/>
      <dgm:spPr/>
    </dgm:pt>
    <dgm:pt modelId="{BAAC7EB6-8644-4BCC-B8F6-622FC8589442}" type="pres">
      <dgm:prSet presAssocID="{2AD9097D-C983-4166-9C5A-ADB381A4FDCC}" presName="gap" presStyleCnt="0"/>
      <dgm:spPr/>
    </dgm:pt>
    <dgm:pt modelId="{A8F65E41-93DD-4B94-A5F2-D613F69F3BB4}" type="pres">
      <dgm:prSet presAssocID="{2AD9097D-C983-4166-9C5A-ADB381A4FDCC}" presName="medCircle2" presStyleLbl="vennNode1" presStyleIdx="1" presStyleCnt="3"/>
      <dgm:spPr>
        <a:solidFill>
          <a:srgbClr val="73CCBD">
            <a:alpha val="50000"/>
          </a:srgbClr>
        </a:solidFill>
      </dgm:spPr>
    </dgm:pt>
    <dgm:pt modelId="{B4D02891-94E3-4040-94A6-1E9A2FBB9B8B}" type="pres">
      <dgm:prSet presAssocID="{2AD9097D-C983-4166-9C5A-ADB381A4FDCC}" presName="txLvlOnly1" presStyleLbl="revTx" presStyleIdx="1" presStyleCnt="3"/>
      <dgm:spPr/>
      <dgm:t>
        <a:bodyPr/>
        <a:lstStyle/>
        <a:p>
          <a:endParaRPr lang="es-MX"/>
        </a:p>
      </dgm:t>
    </dgm:pt>
    <dgm:pt modelId="{36590693-6C60-49E2-BBB6-70B1A676B273}" type="pres">
      <dgm:prSet presAssocID="{C2BA78F3-79EF-46FE-9554-64E66E56E9ED}" presName="noChildren" presStyleCnt="0"/>
      <dgm:spPr/>
    </dgm:pt>
    <dgm:pt modelId="{F26636D7-0547-4FA2-8D3A-362478F896E4}" type="pres">
      <dgm:prSet presAssocID="{C2BA78F3-79EF-46FE-9554-64E66E56E9ED}" presName="gap" presStyleCnt="0"/>
      <dgm:spPr/>
    </dgm:pt>
    <dgm:pt modelId="{9B28C35A-38FE-4902-B402-2E32A49E2C60}" type="pres">
      <dgm:prSet presAssocID="{C2BA78F3-79EF-46FE-9554-64E66E56E9ED}" presName="medCircle2" presStyleLbl="vennNode1" presStyleIdx="2" presStyleCnt="3"/>
      <dgm:spPr>
        <a:solidFill>
          <a:srgbClr val="73CCBD">
            <a:alpha val="50000"/>
          </a:srgbClr>
        </a:solidFill>
      </dgm:spPr>
    </dgm:pt>
    <dgm:pt modelId="{A104BC03-0E0D-490D-AFED-AACF3A3BE10F}" type="pres">
      <dgm:prSet presAssocID="{C2BA78F3-79EF-46FE-9554-64E66E56E9ED}" presName="txLvlOnly1" presStyleLbl="revTx" presStyleIdx="2" presStyleCnt="3"/>
      <dgm:spPr/>
      <dgm:t>
        <a:bodyPr/>
        <a:lstStyle/>
        <a:p>
          <a:endParaRPr lang="es-MX"/>
        </a:p>
      </dgm:t>
    </dgm:pt>
  </dgm:ptLst>
  <dgm:cxnLst>
    <dgm:cxn modelId="{905282B6-6CEE-4324-8E82-0D3AD07C5286}" srcId="{E7A20CBA-AB50-40B6-90C1-79BA87A69938}" destId="{2AD9097D-C983-4166-9C5A-ADB381A4FDCC}" srcOrd="1" destOrd="0" parTransId="{03E10CDD-1EF4-47A7-AF61-1146532AA9C1}" sibTransId="{694683AB-1AC3-4244-A1E5-8FACAD48C7C7}"/>
    <dgm:cxn modelId="{F708D537-C261-401E-861E-6848C4AB02B0}" type="presOf" srcId="{E7A20CBA-AB50-40B6-90C1-79BA87A69938}" destId="{47B2B982-9C07-4BF5-A1FC-E5ED327D0CD2}" srcOrd="0" destOrd="0" presId="urn:microsoft.com/office/officeart/2008/layout/VerticalCircleList"/>
    <dgm:cxn modelId="{556B5225-DD7A-49D7-A159-3B79EBC7F72B}" type="presOf" srcId="{2AD9097D-C983-4166-9C5A-ADB381A4FDCC}" destId="{B4D02891-94E3-4040-94A6-1E9A2FBB9B8B}" srcOrd="0" destOrd="0" presId="urn:microsoft.com/office/officeart/2008/layout/VerticalCircleList"/>
    <dgm:cxn modelId="{86F970F6-74E7-4C77-84BA-DE05F4A39E85}" srcId="{E7A20CBA-AB50-40B6-90C1-79BA87A69938}" destId="{BDB0B9CA-F79C-4CBB-B9AC-E828B7D5A594}" srcOrd="0" destOrd="0" parTransId="{1024BB5C-569D-4DA5-9A26-BEC05DC8F487}" sibTransId="{C2BD22D1-3BDA-480E-ADF1-7175194419E8}"/>
    <dgm:cxn modelId="{E4CDE67B-CA1C-4298-AFF6-99E5E622044B}" srcId="{E7A20CBA-AB50-40B6-90C1-79BA87A69938}" destId="{C2BA78F3-79EF-46FE-9554-64E66E56E9ED}" srcOrd="2" destOrd="0" parTransId="{B6FF23F5-AB89-4614-A17C-9450D25CB6D3}" sibTransId="{7FF18B6F-8F21-41CC-B912-BD5B7C5AA6DC}"/>
    <dgm:cxn modelId="{CA1699F1-5B40-49D5-954E-2C16A22E86A9}" type="presOf" srcId="{C2BA78F3-79EF-46FE-9554-64E66E56E9ED}" destId="{A104BC03-0E0D-490D-AFED-AACF3A3BE10F}" srcOrd="0" destOrd="0" presId="urn:microsoft.com/office/officeart/2008/layout/VerticalCircleList"/>
    <dgm:cxn modelId="{50CFF500-20D1-4815-8618-814D5A877DE8}" type="presOf" srcId="{BDB0B9CA-F79C-4CBB-B9AC-E828B7D5A594}" destId="{0D2257D4-C198-45C6-9AC2-D7A64471B7B7}" srcOrd="0" destOrd="0" presId="urn:microsoft.com/office/officeart/2008/layout/VerticalCircleList"/>
    <dgm:cxn modelId="{449CC64E-7AB3-4EE9-B4DE-A1B504987FAB}" type="presParOf" srcId="{47B2B982-9C07-4BF5-A1FC-E5ED327D0CD2}" destId="{C8108971-B2A5-4D93-A22B-2AE8E26F33FF}" srcOrd="0" destOrd="0" presId="urn:microsoft.com/office/officeart/2008/layout/VerticalCircleList"/>
    <dgm:cxn modelId="{75444111-E2CA-414E-B52B-D65B6343E8DA}" type="presParOf" srcId="{C8108971-B2A5-4D93-A22B-2AE8E26F33FF}" destId="{05E70B86-40F2-4961-8D75-2FD5CC8DC3AC}" srcOrd="0" destOrd="0" presId="urn:microsoft.com/office/officeart/2008/layout/VerticalCircleList"/>
    <dgm:cxn modelId="{DCED6CF7-1E14-48FA-828F-C225C29119F6}" type="presParOf" srcId="{C8108971-B2A5-4D93-A22B-2AE8E26F33FF}" destId="{B6C8B368-B2BB-4F38-BAD4-746489335E83}" srcOrd="1" destOrd="0" presId="urn:microsoft.com/office/officeart/2008/layout/VerticalCircleList"/>
    <dgm:cxn modelId="{1F108760-6069-4E8E-AEC8-441260318568}" type="presParOf" srcId="{C8108971-B2A5-4D93-A22B-2AE8E26F33FF}" destId="{0D2257D4-C198-45C6-9AC2-D7A64471B7B7}" srcOrd="2" destOrd="0" presId="urn:microsoft.com/office/officeart/2008/layout/VerticalCircleList"/>
    <dgm:cxn modelId="{CE39D915-CB80-4859-8C92-E0810A55B4DC}" type="presParOf" srcId="{47B2B982-9C07-4BF5-A1FC-E5ED327D0CD2}" destId="{8FE528C6-4FD2-476F-B363-1D8BDFDD284F}" srcOrd="1" destOrd="0" presId="urn:microsoft.com/office/officeart/2008/layout/VerticalCircleList"/>
    <dgm:cxn modelId="{3FD80646-7455-41C8-873F-A6A230E6A019}" type="presParOf" srcId="{8FE528C6-4FD2-476F-B363-1D8BDFDD284F}" destId="{BAAC7EB6-8644-4BCC-B8F6-622FC8589442}" srcOrd="0" destOrd="0" presId="urn:microsoft.com/office/officeart/2008/layout/VerticalCircleList"/>
    <dgm:cxn modelId="{5E068658-E74F-436F-8927-EF0424E996C5}" type="presParOf" srcId="{8FE528C6-4FD2-476F-B363-1D8BDFDD284F}" destId="{A8F65E41-93DD-4B94-A5F2-D613F69F3BB4}" srcOrd="1" destOrd="0" presId="urn:microsoft.com/office/officeart/2008/layout/VerticalCircleList"/>
    <dgm:cxn modelId="{95D0E4C6-EA9E-459E-8DF3-865EF50B2C2B}" type="presParOf" srcId="{8FE528C6-4FD2-476F-B363-1D8BDFDD284F}" destId="{B4D02891-94E3-4040-94A6-1E9A2FBB9B8B}" srcOrd="2" destOrd="0" presId="urn:microsoft.com/office/officeart/2008/layout/VerticalCircleList"/>
    <dgm:cxn modelId="{54392681-6EA7-4E4B-83BB-C89B04480DFE}" type="presParOf" srcId="{47B2B982-9C07-4BF5-A1FC-E5ED327D0CD2}" destId="{36590693-6C60-49E2-BBB6-70B1A676B273}" srcOrd="2" destOrd="0" presId="urn:microsoft.com/office/officeart/2008/layout/VerticalCircleList"/>
    <dgm:cxn modelId="{744B380B-4202-4F6C-949D-8B355B934DD3}" type="presParOf" srcId="{36590693-6C60-49E2-BBB6-70B1A676B273}" destId="{F26636D7-0547-4FA2-8D3A-362478F896E4}" srcOrd="0" destOrd="0" presId="urn:microsoft.com/office/officeart/2008/layout/VerticalCircleList"/>
    <dgm:cxn modelId="{F8F36F3F-7DB4-44E6-957F-6BEC4E300742}" type="presParOf" srcId="{36590693-6C60-49E2-BBB6-70B1A676B273}" destId="{9B28C35A-38FE-4902-B402-2E32A49E2C60}" srcOrd="1" destOrd="0" presId="urn:microsoft.com/office/officeart/2008/layout/VerticalCircleList"/>
    <dgm:cxn modelId="{34BFB5D6-5C02-4E26-A64D-154DE71A4E94}" type="presParOf" srcId="{36590693-6C60-49E2-BBB6-70B1A676B273}" destId="{A104BC03-0E0D-490D-AFED-AACF3A3BE10F}"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0.04043</cdr:x>
      <cdr:y>0.8877</cdr:y>
    </cdr:from>
    <cdr:to>
      <cdr:x>0.98403</cdr:x>
      <cdr:y>1</cdr:y>
    </cdr:to>
    <cdr:sp macro="" textlink="">
      <cdr:nvSpPr>
        <cdr:cNvPr id="2" name="CuadroTexto 8"/>
        <cdr:cNvSpPr txBox="1"/>
      </cdr:nvSpPr>
      <cdr:spPr>
        <a:xfrm xmlns:a="http://schemas.openxmlformats.org/drawingml/2006/main">
          <a:off x="477360" y="4955704"/>
          <a:ext cx="11141903" cy="62692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400" dirty="0" smtClean="0"/>
            <a:t>* Se consideran gastos e ingresos monetarios.</a:t>
          </a:r>
        </a:p>
        <a:p xmlns:a="http://schemas.openxmlformats.org/drawingml/2006/main">
          <a:r>
            <a:rPr lang="es-MX" sz="1400" dirty="0" smtClean="0"/>
            <a:t>Fuente</a:t>
          </a:r>
          <a:r>
            <a:rPr lang="es-MX" sz="1400" dirty="0"/>
            <a:t>: </a:t>
          </a:r>
          <a:r>
            <a:rPr lang="es-MX" sz="1400" dirty="0" smtClean="0"/>
            <a:t>Elaborado por la COFECE </a:t>
          </a:r>
          <a:r>
            <a:rPr lang="es-MX" sz="1400" dirty="0"/>
            <a:t>con datos de </a:t>
          </a:r>
          <a:r>
            <a:rPr lang="es-MX" sz="1400" dirty="0" smtClean="0"/>
            <a:t>INEGI, </a:t>
          </a:r>
          <a:r>
            <a:rPr lang="es-MX" sz="1400" i="1" dirty="0" smtClean="0"/>
            <a:t>Encuesta </a:t>
          </a:r>
          <a:r>
            <a:rPr lang="es-MX" sz="1400" i="1" dirty="0"/>
            <a:t>Nacional de Ingresos y Gastos de los </a:t>
          </a:r>
          <a:r>
            <a:rPr lang="es-MX" sz="1400" i="1" dirty="0" smtClean="0"/>
            <a:t>Hogares </a:t>
          </a:r>
          <a:r>
            <a:rPr lang="es-MX" sz="1400" dirty="0" smtClean="0"/>
            <a:t>(ENIGH),2006 y 2014</a:t>
          </a:r>
          <a:r>
            <a:rPr lang="es-MX" sz="14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0.97182</cdr:x>
      <cdr:y>0.05607</cdr:y>
    </cdr:from>
    <cdr:to>
      <cdr:x>0.97182</cdr:x>
      <cdr:y>0.56776</cdr:y>
    </cdr:to>
    <cdr:cxnSp macro="">
      <cdr:nvCxnSpPr>
        <cdr:cNvPr id="3" name="Conector recto 2"/>
        <cdr:cNvCxnSpPr/>
      </cdr:nvCxnSpPr>
      <cdr:spPr>
        <a:xfrm xmlns:a="http://schemas.openxmlformats.org/drawingml/2006/main">
          <a:off x="6871681" y="268942"/>
          <a:ext cx="0" cy="2454088"/>
        </a:xfrm>
        <a:prstGeom xmlns:a="http://schemas.openxmlformats.org/drawingml/2006/main" prst="line">
          <a:avLst/>
        </a:prstGeom>
        <a:ln xmlns:a="http://schemas.openxmlformats.org/drawingml/2006/main" w="127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75856E-5531-4F9B-9DCD-9C1515C8E20A}" type="datetimeFigureOut">
              <a:rPr lang="es-MX" smtClean="0"/>
              <a:t>09/03/2016</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48FBED3-CA02-4844-B03F-A42D4A783491}" type="slidenum">
              <a:rPr lang="es-MX" smtClean="0"/>
              <a:t>‹Nº›</a:t>
            </a:fld>
            <a:endParaRPr lang="es-MX"/>
          </a:p>
        </p:txBody>
      </p:sp>
    </p:spTree>
    <p:extLst>
      <p:ext uri="{BB962C8B-B14F-4D97-AF65-F5344CB8AC3E}">
        <p14:creationId xmlns:p14="http://schemas.microsoft.com/office/powerpoint/2010/main" val="210164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B48FBED3-CA02-4844-B03F-A42D4A783491}" type="slidenum">
              <a:rPr lang="es-MX" smtClean="0"/>
              <a:t>1</a:t>
            </a:fld>
            <a:endParaRPr lang="es-MX"/>
          </a:p>
        </p:txBody>
      </p:sp>
    </p:spTree>
    <p:extLst>
      <p:ext uri="{BB962C8B-B14F-4D97-AF65-F5344CB8AC3E}">
        <p14:creationId xmlns:p14="http://schemas.microsoft.com/office/powerpoint/2010/main" val="232209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Precios de entrada en insumos son precios de insumos importados; Precios de salida en insumos son precios de venta en el mercado nacional a los productores agropecuarios.											</a:t>
            </a:r>
          </a:p>
          <a:p>
            <a:r>
              <a:rPr lang="es-MX" dirty="0" smtClean="0"/>
              <a:t>F es la información sobre precios faltante en los eslabones											</a:t>
            </a:r>
          </a:p>
          <a:p>
            <a:r>
              <a:rPr lang="es-MX" dirty="0" smtClean="0"/>
              <a:t>IP son proveedores de información de precios de la iniciativa privada											</a:t>
            </a:r>
          </a:p>
          <a:p>
            <a:r>
              <a:rPr lang="es-MX" dirty="0" smtClean="0"/>
              <a:t>SNIIM, Servicio Nacional de Integración e Información de Mercados de la Secretaría de Economía											</a:t>
            </a:r>
          </a:p>
          <a:p>
            <a:r>
              <a:rPr lang="es-MX" dirty="0" smtClean="0"/>
              <a:t>SIAP, Servicio de Información Agroalimentaria y Pesquera											</a:t>
            </a:r>
          </a:p>
          <a:p>
            <a:r>
              <a:rPr lang="es-MX" dirty="0" smtClean="0"/>
              <a:t>PROFECO, Procuraduría Federal de Consumidor											</a:t>
            </a:r>
          </a:p>
          <a:p>
            <a:r>
              <a:rPr lang="es-MX" dirty="0" smtClean="0"/>
              <a:t>INEGI, Instituto Nacional de Estadística y Geografía.											</a:t>
            </a:r>
          </a:p>
          <a:p>
            <a:r>
              <a:rPr lang="es-MX" dirty="0" smtClean="0"/>
              <a:t>ASERCA, Agencia de Servicios a la Comercialización y Desarrollo de Mercados Agropecuarios.											</a:t>
            </a:r>
          </a:p>
          <a:p>
            <a:endParaRPr lang="es-MX" dirty="0"/>
          </a:p>
        </p:txBody>
      </p:sp>
      <p:sp>
        <p:nvSpPr>
          <p:cNvPr id="4" name="Marcador de número de diapositiva 3"/>
          <p:cNvSpPr>
            <a:spLocks noGrp="1"/>
          </p:cNvSpPr>
          <p:nvPr>
            <p:ph type="sldNum" sz="quarter" idx="10"/>
          </p:nvPr>
        </p:nvSpPr>
        <p:spPr/>
        <p:txBody>
          <a:bodyPr/>
          <a:lstStyle/>
          <a:p>
            <a:fld id="{B48FBED3-CA02-4844-B03F-A42D4A783491}" type="slidenum">
              <a:rPr lang="es-MX" smtClean="0"/>
              <a:t>17</a:t>
            </a:fld>
            <a:endParaRPr lang="es-MX"/>
          </a:p>
        </p:txBody>
      </p:sp>
    </p:spTree>
    <p:extLst>
      <p:ext uri="{BB962C8B-B14F-4D97-AF65-F5344CB8AC3E}">
        <p14:creationId xmlns:p14="http://schemas.microsoft.com/office/powerpoint/2010/main" val="393500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B48FBED3-CA02-4844-B03F-A42D4A783491}" type="slidenum">
              <a:rPr lang="es-MX" smtClean="0"/>
              <a:t>22</a:t>
            </a:fld>
            <a:endParaRPr lang="es-MX"/>
          </a:p>
        </p:txBody>
      </p:sp>
    </p:spTree>
    <p:extLst>
      <p:ext uri="{BB962C8B-B14F-4D97-AF65-F5344CB8AC3E}">
        <p14:creationId xmlns:p14="http://schemas.microsoft.com/office/powerpoint/2010/main" val="265796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48FBED3-CA02-4844-B03F-A42D4A783491}" type="slidenum">
              <a:rPr lang="es-MX" smtClean="0"/>
              <a:t>2</a:t>
            </a:fld>
            <a:endParaRPr lang="es-MX"/>
          </a:p>
        </p:txBody>
      </p:sp>
    </p:spTree>
    <p:extLst>
      <p:ext uri="{BB962C8B-B14F-4D97-AF65-F5344CB8AC3E}">
        <p14:creationId xmlns:p14="http://schemas.microsoft.com/office/powerpoint/2010/main" val="340131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48FBED3-CA02-4844-B03F-A42D4A783491}" type="slidenum">
              <a:rPr lang="es-MX" smtClean="0"/>
              <a:t>3</a:t>
            </a:fld>
            <a:endParaRPr lang="es-MX"/>
          </a:p>
        </p:txBody>
      </p:sp>
    </p:spTree>
    <p:extLst>
      <p:ext uri="{BB962C8B-B14F-4D97-AF65-F5344CB8AC3E}">
        <p14:creationId xmlns:p14="http://schemas.microsoft.com/office/powerpoint/2010/main" val="81687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48FBED3-CA02-4844-B03F-A42D4A783491}" type="slidenum">
              <a:rPr lang="es-MX" smtClean="0"/>
              <a:t>4</a:t>
            </a:fld>
            <a:endParaRPr lang="es-MX"/>
          </a:p>
        </p:txBody>
      </p:sp>
    </p:spTree>
    <p:extLst>
      <p:ext uri="{BB962C8B-B14F-4D97-AF65-F5344CB8AC3E}">
        <p14:creationId xmlns:p14="http://schemas.microsoft.com/office/powerpoint/2010/main" val="179873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B48FBED3-CA02-4844-B03F-A42D4A783491}" type="slidenum">
              <a:rPr lang="es-MX" smtClean="0"/>
              <a:t>5</a:t>
            </a:fld>
            <a:endParaRPr lang="es-MX"/>
          </a:p>
        </p:txBody>
      </p:sp>
    </p:spTree>
    <p:extLst>
      <p:ext uri="{BB962C8B-B14F-4D97-AF65-F5344CB8AC3E}">
        <p14:creationId xmlns:p14="http://schemas.microsoft.com/office/powerpoint/2010/main" val="411232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Para la realización de este estudio se analizaron 27 programas o componentes de programas de los 56 que integran el presupuesto federal relativo</a:t>
            </a:r>
            <a:r>
              <a:rPr lang="es-MX" baseline="0" dirty="0" smtClean="0"/>
              <a:t> a mercados agroalimentarios.</a:t>
            </a:r>
          </a:p>
          <a:p>
            <a:endParaRPr lang="es-MX" baseline="0" dirty="0" smtClean="0"/>
          </a:p>
          <a:p>
            <a:r>
              <a:rPr lang="es-MX" baseline="0" dirty="0" smtClean="0"/>
              <a:t>En 2015, los recursos destinados a dichos programas sumaron 60.9 mil millones de pesos, de los cuales 49.5 mil millones se ubican en el presupuesto de la </a:t>
            </a:r>
            <a:r>
              <a:rPr lang="es-MX" baseline="0" dirty="0" err="1" smtClean="0"/>
              <a:t>Sagarpa</a:t>
            </a:r>
            <a:r>
              <a:rPr lang="es-MX" baseline="0" dirty="0" smtClean="0"/>
              <a:t> y 11.4 mil millones son parte del presupuesto de la CFE.</a:t>
            </a:r>
          </a:p>
          <a:p>
            <a:endParaRPr lang="es-MX" baseline="0" dirty="0" smtClean="0"/>
          </a:p>
          <a:p>
            <a:r>
              <a:rPr lang="es-MX" baseline="0" dirty="0" smtClean="0"/>
              <a:t>Seis:  1) Monto 2) Selectividad, 3) Asimetría, 4) Fin prestablecido, 5) Impacto en costos y 6) Recurrente.</a:t>
            </a:r>
          </a:p>
          <a:p>
            <a:endParaRPr lang="es-MX" baseline="0" dirty="0" smtClean="0"/>
          </a:p>
          <a:p>
            <a:endParaRPr lang="es-MX" dirty="0"/>
          </a:p>
        </p:txBody>
      </p:sp>
      <p:sp>
        <p:nvSpPr>
          <p:cNvPr id="4" name="Marcador de número de diapositiva 3"/>
          <p:cNvSpPr>
            <a:spLocks noGrp="1"/>
          </p:cNvSpPr>
          <p:nvPr>
            <p:ph type="sldNum" sz="quarter" idx="10"/>
          </p:nvPr>
        </p:nvSpPr>
        <p:spPr/>
        <p:txBody>
          <a:bodyPr/>
          <a:lstStyle/>
          <a:p>
            <a:fld id="{B48FBED3-CA02-4844-B03F-A42D4A783491}" type="slidenum">
              <a:rPr lang="es-MX" smtClean="0"/>
              <a:t>9</a:t>
            </a:fld>
            <a:endParaRPr lang="es-MX"/>
          </a:p>
        </p:txBody>
      </p:sp>
    </p:spTree>
    <p:extLst>
      <p:ext uri="{BB962C8B-B14F-4D97-AF65-F5344CB8AC3E}">
        <p14:creationId xmlns:p14="http://schemas.microsoft.com/office/powerpoint/2010/main" val="289499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IPP</a:t>
            </a:r>
            <a:r>
              <a:rPr lang="es-MX" baseline="0" dirty="0" smtClean="0"/>
              <a:t> de ferrocarril de carga aumentó 194% de enero de 2004 a julio de 2015, cifra que contrasta con las observadas en autotransporte (72%), marítimo</a:t>
            </a:r>
            <a:endParaRPr lang="es-MX" dirty="0"/>
          </a:p>
        </p:txBody>
      </p:sp>
      <p:sp>
        <p:nvSpPr>
          <p:cNvPr id="4" name="Marcador de número de diapositiva 3"/>
          <p:cNvSpPr>
            <a:spLocks noGrp="1"/>
          </p:cNvSpPr>
          <p:nvPr>
            <p:ph type="sldNum" sz="quarter" idx="10"/>
          </p:nvPr>
        </p:nvSpPr>
        <p:spPr/>
        <p:txBody>
          <a:bodyPr/>
          <a:lstStyle/>
          <a:p>
            <a:fld id="{B48FBED3-CA02-4844-B03F-A42D4A783491}" type="slidenum">
              <a:rPr lang="es-MX" smtClean="0"/>
              <a:t>10</a:t>
            </a:fld>
            <a:endParaRPr lang="es-MX"/>
          </a:p>
        </p:txBody>
      </p:sp>
    </p:spTree>
    <p:extLst>
      <p:ext uri="{BB962C8B-B14F-4D97-AF65-F5344CB8AC3E}">
        <p14:creationId xmlns:p14="http://schemas.microsoft.com/office/powerpoint/2010/main" val="169494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100" dirty="0" smtClean="0"/>
              <a:t>La Ley Agraria establece requisitos y procedimientos especiales para la toma de decisiones fundamentales, lo cual podría limitar formas de producción más eficientes y productivas.</a:t>
            </a:r>
          </a:p>
          <a:p>
            <a:endParaRPr lang="es-MX" sz="1100" dirty="0" smtClean="0"/>
          </a:p>
          <a:p>
            <a:r>
              <a:rPr lang="es-MX" sz="1100" dirty="0" smtClean="0"/>
              <a:t>Esto incluye, entre otros aspectos, voto calificado, medios de impugnación, derecho del tanto para la primera enajenación y trámites ante el Registro Nacional Agrario. A ello habría que agregar el hecho de que una alta proporción de la tierra regularizada es de “uso común”, lo que impide darle un mejor uso.</a:t>
            </a:r>
          </a:p>
          <a:p>
            <a:endParaRPr lang="es-MX" sz="1100" dirty="0"/>
          </a:p>
        </p:txBody>
      </p:sp>
      <p:sp>
        <p:nvSpPr>
          <p:cNvPr id="4" name="Marcador de número de diapositiva 3"/>
          <p:cNvSpPr>
            <a:spLocks noGrp="1"/>
          </p:cNvSpPr>
          <p:nvPr>
            <p:ph type="sldNum" sz="quarter" idx="10"/>
          </p:nvPr>
        </p:nvSpPr>
        <p:spPr/>
        <p:txBody>
          <a:bodyPr/>
          <a:lstStyle/>
          <a:p>
            <a:fld id="{B48FBED3-CA02-4844-B03F-A42D4A783491}" type="slidenum">
              <a:rPr lang="es-MX" smtClean="0"/>
              <a:t>12</a:t>
            </a:fld>
            <a:endParaRPr lang="es-MX"/>
          </a:p>
        </p:txBody>
      </p:sp>
    </p:spTree>
    <p:extLst>
      <p:ext uri="{BB962C8B-B14F-4D97-AF65-F5344CB8AC3E}">
        <p14:creationId xmlns:p14="http://schemas.microsoft.com/office/powerpoint/2010/main" val="3607294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El mecanismo de asignación que se utiliza actualmente implica que las concesiones sobre el agua se asignen bajo el principio de primero en tiempo primero en derecho, a menos que la autoridad determine que existen varios interesados, en cuyo caso podrá llevar a cabo un concurso para su asignación.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En caso de que no se realice el concurso, la autoridad tiene la opción de otorgar la concesión al primero que la solicite. Si existen varios interesados, puede privilegiar al que garantice un “uso racional, reúso y la restauración del recurso hídrico”.</a:t>
            </a:r>
          </a:p>
          <a:p>
            <a:endParaRPr lang="es-MX" dirty="0"/>
          </a:p>
        </p:txBody>
      </p:sp>
      <p:sp>
        <p:nvSpPr>
          <p:cNvPr id="4" name="Marcador de número de diapositiva 3"/>
          <p:cNvSpPr>
            <a:spLocks noGrp="1"/>
          </p:cNvSpPr>
          <p:nvPr>
            <p:ph type="sldNum" sz="quarter" idx="10"/>
          </p:nvPr>
        </p:nvSpPr>
        <p:spPr/>
        <p:txBody>
          <a:bodyPr/>
          <a:lstStyle/>
          <a:p>
            <a:fld id="{B48FBED3-CA02-4844-B03F-A42D4A783491}" type="slidenum">
              <a:rPr lang="es-MX" smtClean="0"/>
              <a:t>13</a:t>
            </a:fld>
            <a:endParaRPr lang="es-MX"/>
          </a:p>
        </p:txBody>
      </p:sp>
    </p:spTree>
    <p:extLst>
      <p:ext uri="{BB962C8B-B14F-4D97-AF65-F5344CB8AC3E}">
        <p14:creationId xmlns:p14="http://schemas.microsoft.com/office/powerpoint/2010/main" val="151058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13505141-87FA-40D3-87A1-9EF1C12D9D95}" type="datetime1">
              <a:rPr lang="es-MX" smtClean="0"/>
              <a:t>09/03/2016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269646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3F25E25-3F9D-4AD2-8067-ACB8209B7228}" type="datetime1">
              <a:rPr lang="es-MX" smtClean="0"/>
              <a:t>09/03/2016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105015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E72DD6D-AFAC-4CB2-A996-C686045B2460}" type="datetime1">
              <a:rPr lang="es-MX" smtClean="0"/>
              <a:t>09/03/2016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281171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74C968A-E938-497D-857B-E2EAC41FB7C3}" type="datetime1">
              <a:rPr lang="es-MX" smtClean="0"/>
              <a:t>09/03/2016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341557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7CD3422-764C-43F0-BC83-A542063ADB19}" type="datetime1">
              <a:rPr lang="es-MX" smtClean="0"/>
              <a:t>09/03/2016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218414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07153984-3B3E-44BE-A5F2-10C3AC04EADA}" type="datetime1">
              <a:rPr lang="es-MX" smtClean="0"/>
              <a:t>09/03/2016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177288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C3B896E-DBC2-4539-8A26-C1CE1604327A}" type="datetime1">
              <a:rPr lang="es-MX" smtClean="0"/>
              <a:t>09/03/2016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218439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DDECBEF1-2389-416E-9D20-D5BE9BB7FBAA}" type="datetime1">
              <a:rPr lang="es-MX" smtClean="0"/>
              <a:t>09/03/2016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192897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D2AC46B-CA01-4717-B525-AD486A0F813B}" type="datetime1">
              <a:rPr lang="es-MX" smtClean="0"/>
              <a:t>09/03/2016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377935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EB01B6C-861D-4A86-9DC8-F8703E551188}" type="datetime1">
              <a:rPr lang="es-MX" smtClean="0"/>
              <a:t>09/03/2016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340334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B133651-6FA7-448B-B75B-C09D3980518D}" type="datetime1">
              <a:rPr lang="es-MX" smtClean="0"/>
              <a:t>09/03/2016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EA7F520-B1AA-47A0-AF60-EF34F0EE4F6A}" type="slidenum">
              <a:rPr lang="es-MX" smtClean="0"/>
              <a:t>‹Nº›</a:t>
            </a:fld>
            <a:endParaRPr lang="es-MX"/>
          </a:p>
        </p:txBody>
      </p:sp>
    </p:spTree>
    <p:extLst>
      <p:ext uri="{BB962C8B-B14F-4D97-AF65-F5344CB8AC3E}">
        <p14:creationId xmlns:p14="http://schemas.microsoft.com/office/powerpoint/2010/main" val="179880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A5BFA-F826-4167-84F4-1DE3451BC1E1}" type="datetime1">
              <a:rPr lang="es-MX" smtClean="0"/>
              <a:t>09/03/2016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7F520-B1AA-47A0-AF60-EF34F0EE4F6A}" type="slidenum">
              <a:rPr lang="es-MX" smtClean="0"/>
              <a:t>‹Nº›</a:t>
            </a:fld>
            <a:endParaRPr lang="es-MX"/>
          </a:p>
        </p:txBody>
      </p:sp>
    </p:spTree>
    <p:extLst>
      <p:ext uri="{BB962C8B-B14F-4D97-AF65-F5344CB8AC3E}">
        <p14:creationId xmlns:p14="http://schemas.microsoft.com/office/powerpoint/2010/main" val="3441003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7 Grupo"/>
          <p:cNvGrpSpPr>
            <a:grpSpLocks/>
          </p:cNvGrpSpPr>
          <p:nvPr/>
        </p:nvGrpSpPr>
        <p:grpSpPr bwMode="auto">
          <a:xfrm>
            <a:off x="0" y="2625136"/>
            <a:ext cx="12192000" cy="2622549"/>
            <a:chOff x="0" y="2348880"/>
            <a:chExt cx="7704348" cy="1656184"/>
          </a:xfrm>
        </p:grpSpPr>
        <p:pic>
          <p:nvPicPr>
            <p:cNvPr id="5" name="Picture 9" descr="http://diariocorreo.pe/documents/10165/0/image_content_high_40419335_20130617181523.jpg"/>
            <p:cNvPicPr>
              <a:picLocks noChangeAspect="1" noChangeArrowheads="1"/>
            </p:cNvPicPr>
            <p:nvPr/>
          </p:nvPicPr>
          <p:blipFill>
            <a:blip r:embed="rId3">
              <a:extLst>
                <a:ext uri="{28A0092B-C50C-407E-A947-70E740481C1C}">
                  <a14:useLocalDpi xmlns:a14="http://schemas.microsoft.com/office/drawing/2010/main" val="0"/>
                </a:ext>
              </a:extLst>
            </a:blip>
            <a:srcRect t="11539"/>
            <a:stretch>
              <a:fillRect/>
            </a:stretch>
          </p:blipFill>
          <p:spPr bwMode="auto">
            <a:xfrm>
              <a:off x="0" y="2348880"/>
              <a:ext cx="281006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https://bioagricultura.files.wordpress.com/2012/02/invernade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348880"/>
              <a:ext cx="248427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ttp://revistamyt.com/wp-content/uploads/2013/09/panama1-600x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2348880"/>
              <a:ext cx="2484275" cy="165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10 Conector recto"/>
          <p:cNvCxnSpPr/>
          <p:nvPr/>
        </p:nvCxnSpPr>
        <p:spPr>
          <a:xfrm>
            <a:off x="0" y="5406210"/>
            <a:ext cx="12192000" cy="0"/>
          </a:xfrm>
          <a:prstGeom prst="line">
            <a:avLst/>
          </a:prstGeom>
          <a:ln>
            <a:solidFill>
              <a:srgbClr val="383F4D"/>
            </a:solidFill>
          </a:ln>
        </p:spPr>
        <p:style>
          <a:lnRef idx="1">
            <a:schemeClr val="accent1"/>
          </a:lnRef>
          <a:fillRef idx="0">
            <a:schemeClr val="accent1"/>
          </a:fillRef>
          <a:effectRef idx="0">
            <a:schemeClr val="accent1"/>
          </a:effectRef>
          <a:fontRef idx="minor">
            <a:schemeClr val="tx1"/>
          </a:fontRef>
        </p:style>
      </p:cxnSp>
      <p:sp>
        <p:nvSpPr>
          <p:cNvPr id="10" name="11 CuadroTexto"/>
          <p:cNvSpPr txBox="1"/>
          <p:nvPr/>
        </p:nvSpPr>
        <p:spPr>
          <a:xfrm>
            <a:off x="6096000" y="5854845"/>
            <a:ext cx="5650379" cy="707886"/>
          </a:xfrm>
          <a:prstGeom prst="rect">
            <a:avLst/>
          </a:prstGeom>
          <a:noFill/>
        </p:spPr>
        <p:txBody>
          <a:bodyPr wrap="square">
            <a:spAutoFit/>
          </a:bodyPr>
          <a:lstStyle/>
          <a:p>
            <a:pPr marL="514350" indent="-514350" algn="r" eaLnBrk="1" fontAlgn="auto" hangingPunct="1">
              <a:spcAft>
                <a:spcPts val="0"/>
              </a:spcAft>
              <a:defRPr/>
            </a:pPr>
            <a:r>
              <a:rPr lang="es-MX" sz="2000" dirty="0" smtClean="0">
                <a:solidFill>
                  <a:srgbClr val="383F4D"/>
                </a:solidFill>
                <a:latin typeface="Calibri" panose="020F0502020204030204" pitchFamily="34" charset="0"/>
              </a:rPr>
              <a:t>Encuentro de Especialistas  sobre Salario Mínimo</a:t>
            </a:r>
          </a:p>
          <a:p>
            <a:pPr marL="514350" indent="-514350" algn="r" eaLnBrk="1" fontAlgn="auto" hangingPunct="1">
              <a:spcAft>
                <a:spcPts val="0"/>
              </a:spcAft>
              <a:defRPr/>
            </a:pPr>
            <a:r>
              <a:rPr lang="es-MX" sz="2000" dirty="0" smtClean="0">
                <a:solidFill>
                  <a:srgbClr val="383F4D"/>
                </a:solidFill>
                <a:latin typeface="Calibri" panose="020F0502020204030204" pitchFamily="34" charset="0"/>
              </a:rPr>
              <a:t>11 de marzo </a:t>
            </a:r>
            <a:r>
              <a:rPr lang="es-MX" sz="2000" dirty="0">
                <a:solidFill>
                  <a:srgbClr val="383F4D"/>
                </a:solidFill>
                <a:latin typeface="Calibri" panose="020F0502020204030204" pitchFamily="34" charset="0"/>
              </a:rPr>
              <a:t>de </a:t>
            </a:r>
            <a:r>
              <a:rPr lang="es-MX" sz="2000" dirty="0" smtClean="0">
                <a:solidFill>
                  <a:srgbClr val="383F4D"/>
                </a:solidFill>
                <a:latin typeface="Calibri" panose="020F0502020204030204" pitchFamily="34" charset="0"/>
              </a:rPr>
              <a:t>2016 </a:t>
            </a:r>
            <a:endParaRPr lang="es-MX" sz="2000" dirty="0">
              <a:solidFill>
                <a:srgbClr val="383F4D"/>
              </a:solidFill>
              <a:latin typeface="Calibri" panose="020F0502020204030204" pitchFamily="34" charset="0"/>
            </a:endParaRPr>
          </a:p>
        </p:txBody>
      </p:sp>
      <p:pic>
        <p:nvPicPr>
          <p:cNvPr id="11" name="Imagen 2" descr="Logo Cofece-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55231" y="229902"/>
            <a:ext cx="3291148" cy="93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6 CuadroTexto"/>
          <p:cNvSpPr txBox="1"/>
          <p:nvPr/>
        </p:nvSpPr>
        <p:spPr>
          <a:xfrm>
            <a:off x="144193" y="930046"/>
            <a:ext cx="7907277" cy="1077218"/>
          </a:xfrm>
          <a:prstGeom prst="rect">
            <a:avLst/>
          </a:prstGeom>
          <a:noFill/>
        </p:spPr>
        <p:txBody>
          <a:bodyPr wrap="square">
            <a:spAutoFit/>
          </a:bodyPr>
          <a:lstStyle/>
          <a:p>
            <a:pPr eaLnBrk="1" fontAlgn="auto" hangingPunct="1">
              <a:spcBef>
                <a:spcPts val="0"/>
              </a:spcBef>
              <a:spcAft>
                <a:spcPts val="0"/>
              </a:spcAft>
              <a:defRPr/>
            </a:pPr>
            <a:r>
              <a:rPr lang="es-MX" sz="3200" dirty="0">
                <a:solidFill>
                  <a:srgbClr val="383F4D"/>
                </a:solidFill>
                <a:latin typeface="Calibri" panose="020F0502020204030204" pitchFamily="34" charset="0"/>
              </a:rPr>
              <a:t>Reporte sobre las </a:t>
            </a:r>
            <a:r>
              <a:rPr lang="es-MX" sz="3200" b="1" dirty="0">
                <a:solidFill>
                  <a:srgbClr val="383F4D"/>
                </a:solidFill>
                <a:latin typeface="Calibri" panose="020F0502020204030204" pitchFamily="34" charset="0"/>
              </a:rPr>
              <a:t>condiciones de competencia </a:t>
            </a:r>
            <a:r>
              <a:rPr lang="es-MX" sz="3200" dirty="0">
                <a:solidFill>
                  <a:srgbClr val="383F4D"/>
                </a:solidFill>
                <a:latin typeface="Calibri" panose="020F0502020204030204" pitchFamily="34" charset="0"/>
              </a:rPr>
              <a:t>en el </a:t>
            </a:r>
            <a:r>
              <a:rPr lang="es-MX" sz="3200" b="1" dirty="0">
                <a:solidFill>
                  <a:srgbClr val="383F4D"/>
                </a:solidFill>
                <a:latin typeface="Calibri" panose="020F0502020204030204" pitchFamily="34" charset="0"/>
              </a:rPr>
              <a:t>sector </a:t>
            </a:r>
            <a:r>
              <a:rPr lang="es-MX" sz="3200" b="1" dirty="0" smtClean="0">
                <a:solidFill>
                  <a:srgbClr val="383F4D"/>
                </a:solidFill>
                <a:latin typeface="Calibri" panose="020F0502020204030204" pitchFamily="34" charset="0"/>
              </a:rPr>
              <a:t>agroalimentario</a:t>
            </a:r>
          </a:p>
        </p:txBody>
      </p:sp>
      <p:cxnSp>
        <p:nvCxnSpPr>
          <p:cNvPr id="14" name="10 Conector recto"/>
          <p:cNvCxnSpPr/>
          <p:nvPr/>
        </p:nvCxnSpPr>
        <p:spPr>
          <a:xfrm>
            <a:off x="0" y="2366126"/>
            <a:ext cx="12192000" cy="0"/>
          </a:xfrm>
          <a:prstGeom prst="line">
            <a:avLst/>
          </a:prstGeom>
          <a:ln>
            <a:solidFill>
              <a:srgbClr val="383F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11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0825" y="136524"/>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Revisar subsidios a la comercialización</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936003" y="2250068"/>
            <a:ext cx="4830140" cy="1200329"/>
          </a:xfrm>
          <a:prstGeom prst="rect">
            <a:avLst/>
          </a:prstGeom>
        </p:spPr>
        <p:txBody>
          <a:bodyPr>
            <a:spAutoFit/>
          </a:bodyPr>
          <a:lstStyle/>
          <a:p>
            <a:r>
              <a:rPr lang="es-MX" b="1" dirty="0"/>
              <a:t>﻿</a:t>
            </a:r>
            <a:r>
              <a:rPr lang="es-MX" b="1" dirty="0" smtClean="0"/>
              <a:t>Problema</a:t>
            </a:r>
          </a:p>
          <a:p>
            <a:r>
              <a:rPr lang="es-MX" dirty="0" smtClean="0"/>
              <a:t>Los </a:t>
            </a:r>
            <a:r>
              <a:rPr lang="es-MX" dirty="0"/>
              <a:t>subsidios </a:t>
            </a:r>
            <a:r>
              <a:rPr lang="es-MX" dirty="0" smtClean="0"/>
              <a:t>provocan que el mercado de granos no funcione eficientemente, incluyendo mercados relacionados como el transporte</a:t>
            </a:r>
            <a:r>
              <a:rPr lang="es-MX" dirty="0"/>
              <a:t>	 </a:t>
            </a:r>
          </a:p>
        </p:txBody>
      </p:sp>
      <p:sp>
        <p:nvSpPr>
          <p:cNvPr id="3" name="Rectángulo 2"/>
          <p:cNvSpPr/>
          <p:nvPr/>
        </p:nvSpPr>
        <p:spPr>
          <a:xfrm>
            <a:off x="250824" y="1088963"/>
            <a:ext cx="7439513" cy="646331"/>
          </a:xfrm>
          <a:prstGeom prst="rect">
            <a:avLst/>
          </a:prstGeom>
          <a:ln>
            <a:noFill/>
          </a:ln>
        </p:spPr>
        <p:txBody>
          <a:bodyPr>
            <a:spAutoFit/>
          </a:bodyPr>
          <a:lstStyle/>
          <a:p>
            <a:r>
              <a:rPr lang="es-MX" dirty="0"/>
              <a:t>R.7.1 Revisar el funcionamiento de los subsidios a la agricultura por contrato conocidos como “incentivos a la comercialización” </a:t>
            </a:r>
            <a:endParaRPr lang="es-MX" sz="1600" dirty="0"/>
          </a:p>
        </p:txBody>
      </p:sp>
      <p:sp>
        <p:nvSpPr>
          <p:cNvPr id="8" name="CuadroTexto 9"/>
          <p:cNvSpPr txBox="1"/>
          <p:nvPr/>
        </p:nvSpPr>
        <p:spPr>
          <a:xfrm>
            <a:off x="299570" y="2017238"/>
            <a:ext cx="6219841" cy="584775"/>
          </a:xfrm>
          <a:prstGeom prst="rect">
            <a:avLst/>
          </a:prstGeom>
          <a:noFill/>
        </p:spPr>
        <p:txBody>
          <a:bodyPr wrap="square" rtlCol="0">
            <a:spAutoFit/>
          </a:bodyPr>
          <a:lstStyle/>
          <a:p>
            <a:pPr algn="ctr">
              <a:spcAft>
                <a:spcPts val="0"/>
              </a:spcAft>
            </a:pPr>
            <a:r>
              <a:rPr lang="es-ES" sz="1600" b="1" dirty="0">
                <a:latin typeface="Calibri" panose="020F0502020204030204" pitchFamily="34" charset="0"/>
                <a:ea typeface="Times New Roman" panose="02020603050405020304" pitchFamily="18" charset="0"/>
                <a:cs typeface="Times New Roman" panose="02020603050405020304" pitchFamily="18" charset="0"/>
              </a:rPr>
              <a:t>Índice nacional de </a:t>
            </a:r>
            <a:r>
              <a:rPr lang="es-ES" sz="1600" b="1">
                <a:latin typeface="Calibri" panose="020F0502020204030204" pitchFamily="34" charset="0"/>
                <a:ea typeface="Times New Roman" panose="02020603050405020304" pitchFamily="18" charset="0"/>
                <a:cs typeface="Times New Roman" panose="02020603050405020304" pitchFamily="18" charset="0"/>
              </a:rPr>
              <a:t>precios </a:t>
            </a:r>
            <a:r>
              <a:rPr lang="es-ES" sz="1600" b="1" smtClean="0">
                <a:latin typeface="Calibri" panose="020F0502020204030204" pitchFamily="34" charset="0"/>
                <a:ea typeface="Times New Roman" panose="02020603050405020304" pitchFamily="18" charset="0"/>
                <a:cs typeface="Times New Roman" panose="02020603050405020304" pitchFamily="18" charset="0"/>
              </a:rPr>
              <a:t>productor </a:t>
            </a:r>
            <a:r>
              <a:rPr lang="es-ES" sz="1600" b="1" dirty="0">
                <a:latin typeface="Calibri" panose="020F0502020204030204" pitchFamily="34" charset="0"/>
                <a:ea typeface="Times New Roman" panose="02020603050405020304" pitchFamily="18" charset="0"/>
                <a:cs typeface="Times New Roman" panose="02020603050405020304" pitchFamily="18" charset="0"/>
              </a:rPr>
              <a:t>y por tipo de transporte de carga</a:t>
            </a:r>
            <a:endParaRPr lang="es-ES" sz="1600" b="1" dirty="0" smtClean="0">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s-ES" sz="1600" b="1" dirty="0">
                <a:latin typeface="Calibri" panose="020F0502020204030204" pitchFamily="34" charset="0"/>
                <a:ea typeface="Times New Roman" panose="02020603050405020304" pitchFamily="18" charset="0"/>
                <a:cs typeface="Times New Roman" panose="02020603050405020304" pitchFamily="18" charset="0"/>
              </a:rPr>
              <a:t>(base enero 2004=100)</a:t>
            </a:r>
            <a:endParaRPr lang="es-MX" sz="1200" dirty="0">
              <a:latin typeface="Verdana" panose="020B0604030504040204" pitchFamily="34" charset="0"/>
              <a:ea typeface="Times New Roman" panose="02020603050405020304" pitchFamily="18" charset="0"/>
              <a:cs typeface="Times New Roman" panose="02020603050405020304" pitchFamily="18" charset="0"/>
            </a:endParaRPr>
          </a:p>
        </p:txBody>
      </p:sp>
      <p:graphicFrame>
        <p:nvGraphicFramePr>
          <p:cNvPr id="9" name="Gráfico 6"/>
          <p:cNvGraphicFramePr/>
          <p:nvPr>
            <p:extLst>
              <p:ext uri="{D42A27DB-BD31-4B8C-83A1-F6EECF244321}">
                <p14:modId xmlns:p14="http://schemas.microsoft.com/office/powerpoint/2010/main" val="1450578115"/>
              </p:ext>
            </p:extLst>
          </p:nvPr>
        </p:nvGraphicFramePr>
        <p:xfrm>
          <a:off x="250824" y="2538648"/>
          <a:ext cx="6219841" cy="4181466"/>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upo 5"/>
          <p:cNvGrpSpPr/>
          <p:nvPr/>
        </p:nvGrpSpPr>
        <p:grpSpPr>
          <a:xfrm>
            <a:off x="6804721" y="4183106"/>
            <a:ext cx="5190199" cy="2464809"/>
            <a:chOff x="6804721" y="4183106"/>
            <a:chExt cx="5190199" cy="2464809"/>
          </a:xfrm>
        </p:grpSpPr>
        <p:sp>
          <p:nvSpPr>
            <p:cNvPr id="7" name="Rectángulo 6"/>
            <p:cNvSpPr/>
            <p:nvPr/>
          </p:nvSpPr>
          <p:spPr>
            <a:xfrm>
              <a:off x="6936004" y="4183106"/>
              <a:ext cx="4927634" cy="2464809"/>
            </a:xfrm>
            <a:prstGeom prst="rect">
              <a:avLst/>
            </a:prstGeom>
            <a:ln>
              <a:solidFill>
                <a:srgbClr val="287264"/>
              </a:solidFill>
            </a:ln>
          </p:spPr>
        </p:sp>
        <p:sp>
          <p:nvSpPr>
            <p:cNvPr id="10" name="Forma libre 9"/>
            <p:cNvSpPr/>
            <p:nvPr/>
          </p:nvSpPr>
          <p:spPr>
            <a:xfrm>
              <a:off x="7539508" y="5112705"/>
              <a:ext cx="1467101" cy="978557"/>
            </a:xfrm>
            <a:custGeom>
              <a:avLst/>
              <a:gdLst>
                <a:gd name="connsiteX0" fmla="*/ 0 w 1467101"/>
                <a:gd name="connsiteY0" fmla="*/ 0 h 978557"/>
                <a:gd name="connsiteX1" fmla="*/ 1467101 w 1467101"/>
                <a:gd name="connsiteY1" fmla="*/ 0 h 978557"/>
                <a:gd name="connsiteX2" fmla="*/ 1467101 w 1467101"/>
                <a:gd name="connsiteY2" fmla="*/ 978557 h 978557"/>
                <a:gd name="connsiteX3" fmla="*/ 0 w 1467101"/>
                <a:gd name="connsiteY3" fmla="*/ 978557 h 978557"/>
                <a:gd name="connsiteX4" fmla="*/ 0 w 1467101"/>
                <a:gd name="connsiteY4" fmla="*/ 0 h 97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101" h="978557">
                  <a:moveTo>
                    <a:pt x="0" y="0"/>
                  </a:moveTo>
                  <a:lnTo>
                    <a:pt x="1467101" y="0"/>
                  </a:lnTo>
                  <a:lnTo>
                    <a:pt x="1467101" y="978557"/>
                  </a:lnTo>
                  <a:lnTo>
                    <a:pt x="0" y="97855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736" tIns="106680" rIns="106680" bIns="106680" numCol="1" spcCol="1270" anchor="ctr" anchorCtr="0">
              <a:noAutofit/>
            </a:bodyPr>
            <a:lstStyle/>
            <a:p>
              <a:pPr lvl="0" algn="ctr" defTabSz="666750">
                <a:lnSpc>
                  <a:spcPct val="90000"/>
                </a:lnSpc>
                <a:spcBef>
                  <a:spcPct val="0"/>
                </a:spcBef>
                <a:spcAft>
                  <a:spcPct val="35000"/>
                </a:spcAft>
              </a:pPr>
              <a:r>
                <a:rPr lang="es-MX" sz="1500" kern="1200" dirty="0" smtClean="0"/>
                <a:t>Incentivos a la inducción productiva</a:t>
              </a:r>
              <a:endParaRPr lang="es-MX" sz="1500" kern="1200" dirty="0"/>
            </a:p>
          </p:txBody>
        </p:sp>
        <p:sp>
          <p:nvSpPr>
            <p:cNvPr id="11" name="Forma libre 10"/>
            <p:cNvSpPr/>
            <p:nvPr/>
          </p:nvSpPr>
          <p:spPr>
            <a:xfrm>
              <a:off x="6804721" y="4730618"/>
              <a:ext cx="978067" cy="978067"/>
            </a:xfrm>
            <a:custGeom>
              <a:avLst/>
              <a:gdLst>
                <a:gd name="connsiteX0" fmla="*/ 0 w 978067"/>
                <a:gd name="connsiteY0" fmla="*/ 489034 h 978067"/>
                <a:gd name="connsiteX1" fmla="*/ 489034 w 978067"/>
                <a:gd name="connsiteY1" fmla="*/ 0 h 978067"/>
                <a:gd name="connsiteX2" fmla="*/ 978068 w 978067"/>
                <a:gd name="connsiteY2" fmla="*/ 489034 h 978067"/>
                <a:gd name="connsiteX3" fmla="*/ 489034 w 978067"/>
                <a:gd name="connsiteY3" fmla="*/ 978068 h 978067"/>
                <a:gd name="connsiteX4" fmla="*/ 0 w 978067"/>
                <a:gd name="connsiteY4" fmla="*/ 489034 h 97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067" h="978067">
                  <a:moveTo>
                    <a:pt x="0" y="489034"/>
                  </a:moveTo>
                  <a:cubicBezTo>
                    <a:pt x="0" y="218948"/>
                    <a:pt x="218948" y="0"/>
                    <a:pt x="489034" y="0"/>
                  </a:cubicBezTo>
                  <a:cubicBezTo>
                    <a:pt x="759120" y="0"/>
                    <a:pt x="978068" y="218948"/>
                    <a:pt x="978068" y="489034"/>
                  </a:cubicBezTo>
                  <a:cubicBezTo>
                    <a:pt x="978068" y="759120"/>
                    <a:pt x="759120" y="978068"/>
                    <a:pt x="489034" y="978068"/>
                  </a:cubicBezTo>
                  <a:cubicBezTo>
                    <a:pt x="218948" y="978068"/>
                    <a:pt x="0" y="759120"/>
                    <a:pt x="0" y="489034"/>
                  </a:cubicBezTo>
                  <a:close/>
                </a:path>
              </a:pathLst>
            </a:custGeom>
            <a:solidFill>
              <a:srgbClr val="73CCB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3235" tIns="143235" rIns="143235" bIns="143235" numCol="1" spcCol="1270" anchor="ctr" anchorCtr="0">
              <a:noAutofit/>
            </a:bodyPr>
            <a:lstStyle/>
            <a:p>
              <a:pPr lvl="0" algn="ctr" defTabSz="622300">
                <a:lnSpc>
                  <a:spcPct val="90000"/>
                </a:lnSpc>
                <a:spcBef>
                  <a:spcPct val="0"/>
                </a:spcBef>
                <a:spcAft>
                  <a:spcPct val="35000"/>
                </a:spcAft>
              </a:pPr>
              <a:r>
                <a:rPr lang="es-MX" sz="1400" b="1" kern="1200" dirty="0" smtClean="0"/>
                <a:t>213 millones de pesos</a:t>
              </a:r>
              <a:endParaRPr lang="es-MX" sz="1400" b="1" kern="1200" dirty="0"/>
            </a:p>
          </p:txBody>
        </p:sp>
        <p:sp>
          <p:nvSpPr>
            <p:cNvPr id="15" name="Forma libre 14"/>
            <p:cNvSpPr/>
            <p:nvPr/>
          </p:nvSpPr>
          <p:spPr>
            <a:xfrm>
              <a:off x="10295906" y="5121845"/>
              <a:ext cx="1699014" cy="978557"/>
            </a:xfrm>
            <a:custGeom>
              <a:avLst/>
              <a:gdLst>
                <a:gd name="connsiteX0" fmla="*/ 0 w 1962576"/>
                <a:gd name="connsiteY0" fmla="*/ 0 h 978557"/>
                <a:gd name="connsiteX1" fmla="*/ 1962576 w 1962576"/>
                <a:gd name="connsiteY1" fmla="*/ 0 h 978557"/>
                <a:gd name="connsiteX2" fmla="*/ 1962576 w 1962576"/>
                <a:gd name="connsiteY2" fmla="*/ 978557 h 978557"/>
                <a:gd name="connsiteX3" fmla="*/ 0 w 1962576"/>
                <a:gd name="connsiteY3" fmla="*/ 978557 h 978557"/>
                <a:gd name="connsiteX4" fmla="*/ 0 w 1962576"/>
                <a:gd name="connsiteY4" fmla="*/ 0 h 97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576" h="978557">
                  <a:moveTo>
                    <a:pt x="0" y="0"/>
                  </a:moveTo>
                  <a:lnTo>
                    <a:pt x="1962576" y="0"/>
                  </a:lnTo>
                  <a:lnTo>
                    <a:pt x="1962576" y="978557"/>
                  </a:lnTo>
                  <a:lnTo>
                    <a:pt x="0" y="97855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4013" tIns="106680" rIns="106679" bIns="106680" numCol="1" spcCol="1270" anchor="ctr" anchorCtr="0">
              <a:noAutofit/>
            </a:bodyPr>
            <a:lstStyle/>
            <a:p>
              <a:pPr lvl="0" algn="ctr" defTabSz="666750">
                <a:lnSpc>
                  <a:spcPct val="90000"/>
                </a:lnSpc>
                <a:spcBef>
                  <a:spcPct val="0"/>
                </a:spcBef>
                <a:spcAft>
                  <a:spcPct val="35000"/>
                </a:spcAft>
              </a:pPr>
              <a:r>
                <a:rPr lang="es-MX" sz="1400" kern="1200" dirty="0" smtClean="0"/>
                <a:t>Incentivos a la comercialización (compensación de bases)</a:t>
              </a:r>
              <a:endParaRPr lang="es-MX" sz="1400" kern="1200" dirty="0"/>
            </a:p>
          </p:txBody>
        </p:sp>
        <p:sp>
          <p:nvSpPr>
            <p:cNvPr id="16" name="Forma libre 15"/>
            <p:cNvSpPr/>
            <p:nvPr/>
          </p:nvSpPr>
          <p:spPr>
            <a:xfrm>
              <a:off x="9745365" y="4730618"/>
              <a:ext cx="978067" cy="978067"/>
            </a:xfrm>
            <a:custGeom>
              <a:avLst/>
              <a:gdLst>
                <a:gd name="connsiteX0" fmla="*/ 0 w 978067"/>
                <a:gd name="connsiteY0" fmla="*/ 489034 h 978067"/>
                <a:gd name="connsiteX1" fmla="*/ 489034 w 978067"/>
                <a:gd name="connsiteY1" fmla="*/ 0 h 978067"/>
                <a:gd name="connsiteX2" fmla="*/ 978068 w 978067"/>
                <a:gd name="connsiteY2" fmla="*/ 489034 h 978067"/>
                <a:gd name="connsiteX3" fmla="*/ 489034 w 978067"/>
                <a:gd name="connsiteY3" fmla="*/ 978068 h 978067"/>
                <a:gd name="connsiteX4" fmla="*/ 0 w 978067"/>
                <a:gd name="connsiteY4" fmla="*/ 489034 h 97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067" h="978067">
                  <a:moveTo>
                    <a:pt x="0" y="489034"/>
                  </a:moveTo>
                  <a:cubicBezTo>
                    <a:pt x="0" y="218948"/>
                    <a:pt x="218948" y="0"/>
                    <a:pt x="489034" y="0"/>
                  </a:cubicBezTo>
                  <a:cubicBezTo>
                    <a:pt x="759120" y="0"/>
                    <a:pt x="978068" y="218948"/>
                    <a:pt x="978068" y="489034"/>
                  </a:cubicBezTo>
                  <a:cubicBezTo>
                    <a:pt x="978068" y="759120"/>
                    <a:pt x="759120" y="978068"/>
                    <a:pt x="489034" y="978068"/>
                  </a:cubicBezTo>
                  <a:cubicBezTo>
                    <a:pt x="218948" y="978068"/>
                    <a:pt x="0" y="759120"/>
                    <a:pt x="0" y="489034"/>
                  </a:cubicBezTo>
                  <a:close/>
                </a:path>
              </a:pathLst>
            </a:custGeom>
            <a:solidFill>
              <a:srgbClr val="73CCB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3235" tIns="143235" rIns="143235" bIns="143235" numCol="1" spcCol="1270" anchor="ctr" anchorCtr="0">
              <a:noAutofit/>
            </a:bodyPr>
            <a:lstStyle/>
            <a:p>
              <a:pPr lvl="0" algn="ctr" defTabSz="622300">
                <a:lnSpc>
                  <a:spcPct val="90000"/>
                </a:lnSpc>
                <a:spcBef>
                  <a:spcPct val="0"/>
                </a:spcBef>
                <a:spcAft>
                  <a:spcPct val="35000"/>
                </a:spcAft>
              </a:pPr>
              <a:r>
                <a:rPr lang="es-MX" sz="1400" kern="1200" dirty="0" smtClean="0"/>
                <a:t>3,800 millones de pesos</a:t>
              </a:r>
              <a:endParaRPr lang="es-MX" sz="1400" kern="1200" dirty="0"/>
            </a:p>
          </p:txBody>
        </p:sp>
      </p:grpSp>
      <p:sp>
        <p:nvSpPr>
          <p:cNvPr id="13" name="CuadroTexto 14"/>
          <p:cNvSpPr txBox="1"/>
          <p:nvPr/>
        </p:nvSpPr>
        <p:spPr>
          <a:xfrm>
            <a:off x="8510651" y="4183105"/>
            <a:ext cx="1680845" cy="369332"/>
          </a:xfrm>
          <a:prstGeom prst="rect">
            <a:avLst/>
          </a:prstGeom>
          <a:noFill/>
        </p:spPr>
        <p:txBody>
          <a:bodyPr wrap="none" rtlCol="0">
            <a:spAutoFit/>
          </a:bodyPr>
          <a:lstStyle/>
          <a:p>
            <a:r>
              <a:rPr lang="es-MX" b="1" dirty="0" smtClean="0"/>
              <a:t>Incentivos 2014</a:t>
            </a:r>
            <a:endParaRPr lang="es-MX" b="1" dirty="0"/>
          </a:p>
        </p:txBody>
      </p:sp>
      <p:sp>
        <p:nvSpPr>
          <p:cNvPr id="14" name="Rectángulo 15"/>
          <p:cNvSpPr/>
          <p:nvPr/>
        </p:nvSpPr>
        <p:spPr>
          <a:xfrm>
            <a:off x="250824" y="2015428"/>
            <a:ext cx="6317335" cy="4704686"/>
          </a:xfrm>
          <a:prstGeom prst="rect">
            <a:avLst/>
          </a:prstGeom>
          <a:noFill/>
          <a:ln>
            <a:solidFill>
              <a:srgbClr val="28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8" name="Conector recto 17"/>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12" name="Marcador de número de diapositiva 11"/>
          <p:cNvSpPr>
            <a:spLocks noGrp="1"/>
          </p:cNvSpPr>
          <p:nvPr>
            <p:ph type="sldNum" sz="quarter" idx="12"/>
          </p:nvPr>
        </p:nvSpPr>
        <p:spPr/>
        <p:txBody>
          <a:bodyPr/>
          <a:lstStyle/>
          <a:p>
            <a:fld id="{BEA7F520-B1AA-47A0-AF60-EF34F0EE4F6A}" type="slidenum">
              <a:rPr lang="es-MX" smtClean="0"/>
              <a:t>10</a:t>
            </a:fld>
            <a:endParaRPr lang="es-MX"/>
          </a:p>
        </p:txBody>
      </p:sp>
    </p:spTree>
    <p:extLst>
      <p:ext uri="{BB962C8B-B14F-4D97-AF65-F5344CB8AC3E}">
        <p14:creationId xmlns:p14="http://schemas.microsoft.com/office/powerpoint/2010/main" val="4124212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0825" y="136524"/>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Crear un padrón único de beneficiarios de subsidios</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8103416" y="2404699"/>
            <a:ext cx="3954929" cy="1554272"/>
          </a:xfrm>
          <a:prstGeom prst="rect">
            <a:avLst/>
          </a:prstGeom>
          <a:ln>
            <a:noFill/>
          </a:ln>
        </p:spPr>
        <p:txBody>
          <a:bodyPr wrap="square">
            <a:spAutoFit/>
          </a:bodyPr>
          <a:lstStyle/>
          <a:p>
            <a:pPr>
              <a:spcBef>
                <a:spcPts val="600"/>
              </a:spcBef>
            </a:pPr>
            <a:r>
              <a:rPr lang="es-MX" b="1" dirty="0" smtClean="0"/>
              <a:t>Problema</a:t>
            </a:r>
          </a:p>
          <a:p>
            <a:pPr>
              <a:spcBef>
                <a:spcPts val="600"/>
              </a:spcBef>
            </a:pPr>
            <a:r>
              <a:rPr lang="es-MX" dirty="0" smtClean="0"/>
              <a:t>Algunos productores podrían </a:t>
            </a:r>
            <a:r>
              <a:rPr lang="es-MX" dirty="0"/>
              <a:t>recibir multiplicidad de </a:t>
            </a:r>
            <a:r>
              <a:rPr lang="es-MX" dirty="0" smtClean="0"/>
              <a:t>apoyos, </a:t>
            </a:r>
            <a:r>
              <a:rPr lang="es-MX" dirty="0"/>
              <a:t>profundizando las distorsiones en el funcionamiento de los </a:t>
            </a:r>
            <a:r>
              <a:rPr lang="es-MX" dirty="0" smtClean="0"/>
              <a:t>mercados.</a:t>
            </a:r>
            <a:endParaRPr lang="es-MX" dirty="0"/>
          </a:p>
        </p:txBody>
      </p:sp>
      <p:sp>
        <p:nvSpPr>
          <p:cNvPr id="7" name="Rectángulo 6"/>
          <p:cNvSpPr/>
          <p:nvPr/>
        </p:nvSpPr>
        <p:spPr>
          <a:xfrm>
            <a:off x="342265" y="1006607"/>
            <a:ext cx="8994884" cy="923330"/>
          </a:xfrm>
          <a:prstGeom prst="rect">
            <a:avLst/>
          </a:prstGeom>
          <a:ln>
            <a:noFill/>
          </a:ln>
        </p:spPr>
        <p:txBody>
          <a:bodyPr>
            <a:spAutoFit/>
          </a:bodyPr>
          <a:lstStyle/>
          <a:p>
            <a:r>
              <a:rPr lang="es-MX" dirty="0"/>
              <a:t>R.7.3 Crear un padrón único de beneficiarios de los programas de subsidios a los productores y comercializadores de  productos </a:t>
            </a:r>
            <a:r>
              <a:rPr lang="es-MX" dirty="0" smtClean="0"/>
              <a:t>agropecuarios, para valorar el efecto de entregar apoyos de más de un programa a los mismos beneficiarios.</a:t>
            </a:r>
            <a:endParaRPr lang="es-MX" dirty="0"/>
          </a:p>
        </p:txBody>
      </p:sp>
      <p:graphicFrame>
        <p:nvGraphicFramePr>
          <p:cNvPr id="9" name="Gráfico 2"/>
          <p:cNvGraphicFramePr>
            <a:graphicFrameLocks/>
          </p:cNvGraphicFramePr>
          <p:nvPr>
            <p:extLst/>
          </p:nvPr>
        </p:nvGraphicFramePr>
        <p:xfrm>
          <a:off x="342264" y="2353235"/>
          <a:ext cx="7761153" cy="439590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9"/>
          <p:cNvSpPr/>
          <p:nvPr/>
        </p:nvSpPr>
        <p:spPr>
          <a:xfrm>
            <a:off x="1302475" y="2066145"/>
            <a:ext cx="5840730" cy="338554"/>
          </a:xfrm>
          <a:prstGeom prst="rect">
            <a:avLst/>
          </a:prstGeom>
        </p:spPr>
        <p:txBody>
          <a:bodyPr wrap="square">
            <a:spAutoFit/>
          </a:bodyPr>
          <a:lstStyle/>
          <a:p>
            <a:pPr algn="ctr"/>
            <a:r>
              <a:rPr lang="es-MX" sz="1600" b="1" dirty="0"/>
              <a:t>Productos y </a:t>
            </a:r>
            <a:r>
              <a:rPr lang="es-MX" sz="1600" b="1" dirty="0" smtClean="0"/>
              <a:t>Número </a:t>
            </a:r>
            <a:r>
              <a:rPr lang="es-MX" sz="1600" b="1" dirty="0"/>
              <a:t>de </a:t>
            </a:r>
            <a:r>
              <a:rPr lang="es-MX" sz="1600" b="1" dirty="0" smtClean="0"/>
              <a:t>Programas </a:t>
            </a:r>
            <a:r>
              <a:rPr lang="es-MX" sz="1600" b="1" dirty="0"/>
              <a:t>o </a:t>
            </a:r>
            <a:r>
              <a:rPr lang="es-MX" sz="1600" b="1" dirty="0" smtClean="0"/>
              <a:t>Componentes </a:t>
            </a:r>
            <a:r>
              <a:rPr lang="es-MX" sz="1600" b="1" dirty="0"/>
              <a:t>que los </a:t>
            </a:r>
            <a:r>
              <a:rPr lang="es-MX" sz="1600" b="1" dirty="0" smtClean="0"/>
              <a:t>Apoyan</a:t>
            </a:r>
            <a:endParaRPr lang="es-MX" dirty="0"/>
          </a:p>
        </p:txBody>
      </p:sp>
      <p:cxnSp>
        <p:nvCxnSpPr>
          <p:cNvPr id="10" name="Conector recto 9"/>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3" name="Marcador de número de diapositiva 2"/>
          <p:cNvSpPr>
            <a:spLocks noGrp="1"/>
          </p:cNvSpPr>
          <p:nvPr>
            <p:ph type="sldNum" sz="quarter" idx="12"/>
          </p:nvPr>
        </p:nvSpPr>
        <p:spPr/>
        <p:txBody>
          <a:bodyPr/>
          <a:lstStyle/>
          <a:p>
            <a:fld id="{BEA7F520-B1AA-47A0-AF60-EF34F0EE4F6A}" type="slidenum">
              <a:rPr lang="es-MX" smtClean="0"/>
              <a:t>11</a:t>
            </a:fld>
            <a:endParaRPr lang="es-MX"/>
          </a:p>
        </p:txBody>
      </p:sp>
    </p:spTree>
    <p:extLst>
      <p:ext uri="{BB962C8B-B14F-4D97-AF65-F5344CB8AC3E}">
        <p14:creationId xmlns:p14="http://schemas.microsoft.com/office/powerpoint/2010/main" val="987780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3339" y="332466"/>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Tierra: Flexibilizar el dominio pleno</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Marcador de número de diapositiva 2"/>
          <p:cNvSpPr>
            <a:spLocks noGrp="1"/>
          </p:cNvSpPr>
          <p:nvPr>
            <p:ph type="sldNum" sz="quarter" idx="12"/>
          </p:nvPr>
        </p:nvSpPr>
        <p:spPr>
          <a:xfrm>
            <a:off x="9448568" y="6498260"/>
            <a:ext cx="2743200" cy="365125"/>
          </a:xfrm>
        </p:spPr>
        <p:txBody>
          <a:bodyPr/>
          <a:lstStyle/>
          <a:p>
            <a:r>
              <a:rPr lang="es-MX" dirty="0" smtClean="0"/>
              <a:t>5</a:t>
            </a:r>
            <a:endParaRPr lang="es-MX" dirty="0"/>
          </a:p>
        </p:txBody>
      </p:sp>
      <p:sp>
        <p:nvSpPr>
          <p:cNvPr id="3" name="Rectángulo 2"/>
          <p:cNvSpPr/>
          <p:nvPr/>
        </p:nvSpPr>
        <p:spPr>
          <a:xfrm>
            <a:off x="773339" y="1139331"/>
            <a:ext cx="8263783" cy="923330"/>
          </a:xfrm>
          <a:prstGeom prst="rect">
            <a:avLst/>
          </a:prstGeom>
        </p:spPr>
        <p:txBody>
          <a:bodyPr wrap="square">
            <a:spAutoFit/>
          </a:bodyPr>
          <a:lstStyle/>
          <a:p>
            <a:pPr algn="just"/>
            <a:r>
              <a:rPr lang="es-MX" dirty="0" smtClean="0"/>
              <a:t>R.6.1 Instrumentar políticas públicas para apoyar </a:t>
            </a:r>
            <a:r>
              <a:rPr lang="es-MX" dirty="0"/>
              <a:t>el levantamiento y elaboración </a:t>
            </a:r>
            <a:r>
              <a:rPr lang="es-MX" dirty="0" smtClean="0"/>
              <a:t>de la </a:t>
            </a:r>
            <a:r>
              <a:rPr lang="es-MX" dirty="0"/>
              <a:t>cartografía ejidal, así como flexibilizar los procedimientos que permiten aprobar </a:t>
            </a:r>
            <a:r>
              <a:rPr lang="es-MX" dirty="0" smtClean="0"/>
              <a:t>el </a:t>
            </a:r>
            <a:r>
              <a:rPr lang="es-MX" dirty="0" err="1" smtClean="0"/>
              <a:t>parcelamiento</a:t>
            </a:r>
            <a:r>
              <a:rPr lang="es-MX" dirty="0" smtClean="0"/>
              <a:t> </a:t>
            </a:r>
            <a:r>
              <a:rPr lang="es-MX" dirty="0"/>
              <a:t>o el domino </a:t>
            </a:r>
            <a:r>
              <a:rPr lang="es-MX" dirty="0" smtClean="0"/>
              <a:t>pleno. </a:t>
            </a:r>
            <a:endParaRPr lang="es-MX" dirty="0"/>
          </a:p>
        </p:txBody>
      </p:sp>
      <p:sp>
        <p:nvSpPr>
          <p:cNvPr id="6" name="Rectángulo 5"/>
          <p:cNvSpPr/>
          <p:nvPr/>
        </p:nvSpPr>
        <p:spPr>
          <a:xfrm>
            <a:off x="6255829" y="2720677"/>
            <a:ext cx="5936171" cy="2031325"/>
          </a:xfrm>
          <a:prstGeom prst="rect">
            <a:avLst/>
          </a:prstGeom>
        </p:spPr>
        <p:txBody>
          <a:bodyPr wrap="square">
            <a:spAutoFit/>
          </a:bodyPr>
          <a:lstStyle/>
          <a:p>
            <a:r>
              <a:rPr lang="es-MX" b="1" dirty="0" smtClean="0"/>
              <a:t>Problema</a:t>
            </a:r>
          </a:p>
          <a:p>
            <a:endParaRPr lang="es-MX" b="1" dirty="0" smtClean="0"/>
          </a:p>
          <a:p>
            <a:pPr marL="285750" indent="-285750">
              <a:buFont typeface="Arial" panose="020B0604020202020204" pitchFamily="34" charset="0"/>
              <a:buChar char="•"/>
            </a:pPr>
            <a:r>
              <a:rPr lang="es-MX" dirty="0" smtClean="0"/>
              <a:t>Los </a:t>
            </a:r>
            <a:r>
              <a:rPr lang="es-MX" dirty="0"/>
              <a:t>requisitos y procedimientos para modificar el uso de la tierra, así como </a:t>
            </a:r>
            <a:r>
              <a:rPr lang="es-MX" dirty="0" smtClean="0"/>
              <a:t>para autorizar </a:t>
            </a:r>
            <a:r>
              <a:rPr lang="es-MX" dirty="0"/>
              <a:t>el dominio pleno de las parcelas, en su conjunto, son excesivos, </a:t>
            </a:r>
            <a:r>
              <a:rPr lang="es-MX" dirty="0" smtClean="0"/>
              <a:t>costosos, generan </a:t>
            </a:r>
            <a:r>
              <a:rPr lang="es-MX" dirty="0"/>
              <a:t>incertidumbre y limitan la definición de modelos de producción más </a:t>
            </a:r>
            <a:r>
              <a:rPr lang="es-MX" dirty="0" smtClean="0"/>
              <a:t>eficientes y productivos.</a:t>
            </a:r>
            <a:endParaRPr lang="es-MX" dirty="0"/>
          </a:p>
        </p:txBody>
      </p:sp>
      <p:cxnSp>
        <p:nvCxnSpPr>
          <p:cNvPr id="7" name="Conector recto 6"/>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graphicFrame>
        <p:nvGraphicFramePr>
          <p:cNvPr id="10" name="Gráfico 9"/>
          <p:cNvGraphicFramePr/>
          <p:nvPr>
            <p:extLst>
              <p:ext uri="{D42A27DB-BD31-4B8C-83A1-F6EECF244321}">
                <p14:modId xmlns:p14="http://schemas.microsoft.com/office/powerpoint/2010/main" val="518183629"/>
              </p:ext>
            </p:extLst>
          </p:nvPr>
        </p:nvGraphicFramePr>
        <p:xfrm>
          <a:off x="773339" y="2702859"/>
          <a:ext cx="5204012" cy="3977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3373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8784" y="278184"/>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Agua: Transparentar la asignación de concesiones</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Marcador de número de diapositiva 2"/>
          <p:cNvSpPr>
            <a:spLocks noGrp="1"/>
          </p:cNvSpPr>
          <p:nvPr>
            <p:ph type="sldNum" sz="quarter" idx="12"/>
          </p:nvPr>
        </p:nvSpPr>
        <p:spPr>
          <a:xfrm>
            <a:off x="9448568" y="6498260"/>
            <a:ext cx="2743200" cy="365125"/>
          </a:xfrm>
        </p:spPr>
        <p:txBody>
          <a:bodyPr/>
          <a:lstStyle/>
          <a:p>
            <a:r>
              <a:rPr lang="es-MX" dirty="0" smtClean="0"/>
              <a:t>5</a:t>
            </a:r>
            <a:endParaRPr lang="es-MX" dirty="0"/>
          </a:p>
        </p:txBody>
      </p:sp>
      <p:sp>
        <p:nvSpPr>
          <p:cNvPr id="2" name="Rectángulo 1"/>
          <p:cNvSpPr/>
          <p:nvPr/>
        </p:nvSpPr>
        <p:spPr>
          <a:xfrm>
            <a:off x="6481482" y="3172723"/>
            <a:ext cx="5576865" cy="2031325"/>
          </a:xfrm>
          <a:prstGeom prst="rect">
            <a:avLst/>
          </a:prstGeom>
        </p:spPr>
        <p:txBody>
          <a:bodyPr wrap="square">
            <a:spAutoFit/>
          </a:bodyPr>
          <a:lstStyle/>
          <a:p>
            <a:r>
              <a:rPr lang="es-MX" b="1" dirty="0" smtClean="0"/>
              <a:t>Problema</a:t>
            </a:r>
          </a:p>
          <a:p>
            <a:endParaRPr lang="es-MX" b="1" dirty="0" smtClean="0"/>
          </a:p>
          <a:p>
            <a:pPr marL="285750" indent="-285750">
              <a:buFont typeface="Arial" panose="020B0604020202020204" pitchFamily="34" charset="0"/>
              <a:buChar char="•"/>
            </a:pPr>
            <a:r>
              <a:rPr lang="es-MX" dirty="0" smtClean="0"/>
              <a:t>La </a:t>
            </a:r>
            <a:r>
              <a:rPr lang="es-MX" dirty="0"/>
              <a:t>asignación de concesiones para el uso del agua </a:t>
            </a:r>
            <a:r>
              <a:rPr lang="es-MX" dirty="0" smtClean="0"/>
              <a:t>es </a:t>
            </a:r>
            <a:r>
              <a:rPr lang="es-MX" dirty="0"/>
              <a:t>discrecional y poco </a:t>
            </a:r>
            <a:r>
              <a:rPr lang="es-MX" dirty="0" smtClean="0"/>
              <a:t>transparente.</a:t>
            </a:r>
          </a:p>
          <a:p>
            <a:endParaRPr lang="es-MX" dirty="0" smtClean="0"/>
          </a:p>
          <a:p>
            <a:pPr marL="285750" indent="-285750">
              <a:buFont typeface="Arial" panose="020B0604020202020204" pitchFamily="34" charset="0"/>
              <a:buChar char="•"/>
            </a:pPr>
            <a:r>
              <a:rPr lang="es-MX" dirty="0" smtClean="0"/>
              <a:t>No existe </a:t>
            </a:r>
            <a:r>
              <a:rPr lang="es-MX" dirty="0"/>
              <a:t>un mecanismo transparente para conocer la demanda por concesiones para uso de </a:t>
            </a:r>
            <a:r>
              <a:rPr lang="es-MX" dirty="0" smtClean="0"/>
              <a:t>agua.</a:t>
            </a:r>
            <a:endParaRPr lang="es-MX" dirty="0"/>
          </a:p>
        </p:txBody>
      </p:sp>
      <p:sp>
        <p:nvSpPr>
          <p:cNvPr id="7" name="Rectángulo 6"/>
          <p:cNvSpPr/>
          <p:nvPr/>
        </p:nvSpPr>
        <p:spPr>
          <a:xfrm>
            <a:off x="778785" y="1064454"/>
            <a:ext cx="8822415" cy="1831271"/>
          </a:xfrm>
          <a:prstGeom prst="rect">
            <a:avLst/>
          </a:prstGeom>
        </p:spPr>
        <p:txBody>
          <a:bodyPr wrap="square">
            <a:spAutoFit/>
          </a:bodyPr>
          <a:lstStyle/>
          <a:p>
            <a:pPr algn="just">
              <a:spcAft>
                <a:spcPts val="600"/>
              </a:spcAft>
            </a:pPr>
            <a:r>
              <a:rPr lang="es-MX" dirty="0"/>
              <a:t>R.6.2. Establecer un procedimiento transparente para la asignación de </a:t>
            </a:r>
            <a:r>
              <a:rPr lang="es-MX" dirty="0" smtClean="0"/>
              <a:t>concesiones sobre </a:t>
            </a:r>
            <a:r>
              <a:rPr lang="es-MX" dirty="0"/>
              <a:t>el uso, explotación y aprovechamiento del agua. El concurso para la </a:t>
            </a:r>
            <a:r>
              <a:rPr lang="es-MX" dirty="0" smtClean="0"/>
              <a:t>asignación de </a:t>
            </a:r>
            <a:r>
              <a:rPr lang="es-MX" dirty="0"/>
              <a:t>concesiones debe ser la regla en aquellas zonas en las que exista escasez de </a:t>
            </a:r>
            <a:r>
              <a:rPr lang="es-MX" dirty="0" smtClean="0"/>
              <a:t>agua o </a:t>
            </a:r>
            <a:r>
              <a:rPr lang="es-MX" dirty="0"/>
              <a:t>varios interesados</a:t>
            </a:r>
            <a:r>
              <a:rPr lang="es-MX" dirty="0" smtClean="0"/>
              <a:t>.</a:t>
            </a:r>
          </a:p>
          <a:p>
            <a:pPr algn="just">
              <a:spcAft>
                <a:spcPts val="600"/>
              </a:spcAft>
            </a:pPr>
            <a:r>
              <a:rPr lang="es-MX" dirty="0"/>
              <a:t>R.6.3. Previo a la asignación de una concesión, realizar  consultas públicas que permitan identificar de forma transparente la demanda potencial por el recurso, lo que implica publicar convocatorias y sus resultados</a:t>
            </a:r>
            <a:r>
              <a:rPr lang="es-MX" dirty="0" smtClean="0"/>
              <a:t>.</a:t>
            </a:r>
            <a:endParaRPr lang="es-MX" dirty="0"/>
          </a:p>
        </p:txBody>
      </p:sp>
      <p:sp>
        <p:nvSpPr>
          <p:cNvPr id="3" name="Rectángulo 2"/>
          <p:cNvSpPr/>
          <p:nvPr/>
        </p:nvSpPr>
        <p:spPr>
          <a:xfrm>
            <a:off x="832572" y="2803391"/>
            <a:ext cx="8096274" cy="369332"/>
          </a:xfrm>
          <a:prstGeom prst="rect">
            <a:avLst/>
          </a:prstGeom>
        </p:spPr>
        <p:txBody>
          <a:bodyPr wrap="square">
            <a:spAutoFit/>
          </a:bodyPr>
          <a:lstStyle/>
          <a:p>
            <a:pPr algn="just"/>
            <a:endParaRPr lang="es-MX" dirty="0"/>
          </a:p>
        </p:txBody>
      </p:sp>
      <p:cxnSp>
        <p:nvCxnSpPr>
          <p:cNvPr id="8" name="Conector recto 7"/>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pic>
        <p:nvPicPr>
          <p:cNvPr id="9" name="Imagen 8"/>
          <p:cNvPicPr>
            <a:picLocks noChangeAspect="1"/>
          </p:cNvPicPr>
          <p:nvPr/>
        </p:nvPicPr>
        <p:blipFill>
          <a:blip r:embed="rId4"/>
          <a:stretch>
            <a:fillRect/>
          </a:stretch>
        </p:blipFill>
        <p:spPr>
          <a:xfrm>
            <a:off x="832572" y="2999371"/>
            <a:ext cx="5336823" cy="3656092"/>
          </a:xfrm>
          <a:prstGeom prst="rect">
            <a:avLst/>
          </a:prstGeom>
        </p:spPr>
      </p:pic>
    </p:spTree>
    <p:extLst>
      <p:ext uri="{BB962C8B-B14F-4D97-AF65-F5344CB8AC3E}">
        <p14:creationId xmlns:p14="http://schemas.microsoft.com/office/powerpoint/2010/main" val="3861476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4155" y="220949"/>
            <a:ext cx="8263783" cy="682625"/>
          </a:xfrm>
        </p:spPr>
        <p:txBody>
          <a:bodyPr>
            <a:noAutofit/>
          </a:bodyPr>
          <a:lstStyle/>
          <a:p>
            <a:r>
              <a:rPr lang="es-MX" altLang="es-MX" sz="2400" b="1" dirty="0" smtClean="0">
                <a:solidFill>
                  <a:srgbClr val="383F4D"/>
                </a:solidFill>
                <a:latin typeface="Calibri" panose="020F0502020204030204" pitchFamily="34" charset="0"/>
              </a:rPr>
              <a:t>Importación: </a:t>
            </a:r>
            <a:r>
              <a:rPr lang="es-MX" altLang="es-MX" sz="2400" b="1" dirty="0">
                <a:solidFill>
                  <a:srgbClr val="383F4D"/>
                </a:solidFill>
                <a:latin typeface="Calibri" panose="020F0502020204030204" pitchFamily="34" charset="0"/>
              </a:rPr>
              <a:t>Transparentar </a:t>
            </a:r>
            <a:r>
              <a:rPr lang="es-MX" altLang="es-MX" sz="2400" b="1" dirty="0" smtClean="0">
                <a:solidFill>
                  <a:srgbClr val="383F4D"/>
                </a:solidFill>
                <a:latin typeface="Calibri" panose="020F0502020204030204" pitchFamily="34" charset="0"/>
              </a:rPr>
              <a:t>requisitos</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número de diapositiva 2"/>
          <p:cNvSpPr>
            <a:spLocks noGrp="1"/>
          </p:cNvSpPr>
          <p:nvPr>
            <p:ph type="sldNum" sz="quarter" idx="12"/>
          </p:nvPr>
        </p:nvSpPr>
        <p:spPr/>
        <p:txBody>
          <a:bodyPr/>
          <a:lstStyle/>
          <a:p>
            <a:fld id="{BEA7F520-B1AA-47A0-AF60-EF34F0EE4F6A}" type="slidenum">
              <a:rPr lang="es-MX" smtClean="0"/>
              <a:t>14</a:t>
            </a:fld>
            <a:endParaRPr lang="es-MX"/>
          </a:p>
        </p:txBody>
      </p:sp>
      <p:cxnSp>
        <p:nvCxnSpPr>
          <p:cNvPr id="6" name="Conector recto 5"/>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7" name="Rectángulo 6"/>
          <p:cNvSpPr/>
          <p:nvPr/>
        </p:nvSpPr>
        <p:spPr>
          <a:xfrm>
            <a:off x="454155" y="1094813"/>
            <a:ext cx="9203877" cy="923330"/>
          </a:xfrm>
          <a:prstGeom prst="rect">
            <a:avLst/>
          </a:prstGeom>
          <a:ln>
            <a:noFill/>
          </a:ln>
        </p:spPr>
        <p:txBody>
          <a:bodyPr>
            <a:spAutoFit/>
          </a:bodyPr>
          <a:lstStyle/>
          <a:p>
            <a:r>
              <a:rPr lang="es-MX" dirty="0" smtClean="0"/>
              <a:t>R.6.4 Transparentar </a:t>
            </a:r>
            <a:r>
              <a:rPr lang="es-MX" dirty="0"/>
              <a:t>y publicar, de manera previa, los requisitos para la importación de mercancías de origen animal o vegetal, de tal forma que puedan estar disponibles para su consulta pública en todo momento.</a:t>
            </a:r>
          </a:p>
        </p:txBody>
      </p:sp>
      <p:sp>
        <p:nvSpPr>
          <p:cNvPr id="8" name="Rectángulo 7"/>
          <p:cNvSpPr/>
          <p:nvPr/>
        </p:nvSpPr>
        <p:spPr>
          <a:xfrm>
            <a:off x="3031191" y="2340587"/>
            <a:ext cx="8689755" cy="3416320"/>
          </a:xfrm>
          <a:prstGeom prst="rect">
            <a:avLst/>
          </a:prstGeom>
          <a:ln>
            <a:noFill/>
          </a:ln>
        </p:spPr>
        <p:txBody>
          <a:bodyPr wrap="square">
            <a:spAutoFit/>
          </a:bodyPr>
          <a:lstStyle/>
          <a:p>
            <a:r>
              <a:rPr lang="es-MX" b="1" dirty="0" smtClean="0"/>
              <a:t>Problema</a:t>
            </a:r>
          </a:p>
          <a:p>
            <a:pPr marL="285750" indent="-285750">
              <a:buFont typeface="Wingdings" panose="05000000000000000000" pitchFamily="2" charset="2"/>
              <a:buChar char="§"/>
            </a:pPr>
            <a:r>
              <a:rPr lang="es-MX" dirty="0" smtClean="0"/>
              <a:t>Las medidas zoosanitarias y fitosanitarias establecidas por </a:t>
            </a:r>
            <a:r>
              <a:rPr lang="es-MX" dirty="0"/>
              <a:t>la </a:t>
            </a:r>
            <a:r>
              <a:rPr lang="es-MX" cap="small" dirty="0" err="1" smtClean="0"/>
              <a:t>Sagarpa</a:t>
            </a:r>
            <a:r>
              <a:rPr lang="es-MX" dirty="0" smtClean="0"/>
              <a:t> </a:t>
            </a:r>
            <a:r>
              <a:rPr lang="es-MX" dirty="0"/>
              <a:t>son susceptibles de modificarse de un momento a otro, atendiendo a la aparición o extinción de plagas y o </a:t>
            </a:r>
            <a:r>
              <a:rPr lang="es-MX" dirty="0" smtClean="0"/>
              <a:t>enfermedades.</a:t>
            </a:r>
          </a:p>
          <a:p>
            <a:pPr marL="285750" indent="-285750">
              <a:buFont typeface="Wingdings" panose="05000000000000000000" pitchFamily="2" charset="2"/>
              <a:buChar char="§"/>
            </a:pPr>
            <a:endParaRPr lang="es-MX" dirty="0"/>
          </a:p>
          <a:p>
            <a:pPr marL="285750" indent="-285750">
              <a:buFont typeface="Wingdings" panose="05000000000000000000" pitchFamily="2" charset="2"/>
              <a:buChar char="§"/>
            </a:pPr>
            <a:r>
              <a:rPr lang="es-MX" dirty="0" smtClean="0"/>
              <a:t>La importación de productos de origen agropecuario está sujeta </a:t>
            </a:r>
            <a:r>
              <a:rPr lang="es-MX" dirty="0"/>
              <a:t>a: (i) la inspección de acuerdo a </a:t>
            </a:r>
            <a:r>
              <a:rPr lang="es-MX" dirty="0" smtClean="0"/>
              <a:t>las normas oficiales o </a:t>
            </a:r>
            <a:r>
              <a:rPr lang="es-MX" dirty="0"/>
              <a:t>«disposiciones de sanidad animal o vegetal» </a:t>
            </a:r>
            <a:r>
              <a:rPr lang="es-MX" dirty="0" smtClean="0"/>
              <a:t>aplicables, así como a la </a:t>
            </a:r>
            <a:r>
              <a:rPr lang="es-MX" dirty="0"/>
              <a:t>(ii) la expedición del certificado zoosanitario o fitosanitario de importación. </a:t>
            </a:r>
            <a:endParaRPr lang="es-MX" dirty="0" smtClean="0"/>
          </a:p>
          <a:p>
            <a:endParaRPr lang="es-MX" dirty="0" smtClean="0"/>
          </a:p>
          <a:p>
            <a:pPr marL="285750" indent="-285750">
              <a:buFont typeface="Wingdings" panose="05000000000000000000" pitchFamily="2" charset="2"/>
              <a:buChar char="§"/>
            </a:pPr>
            <a:r>
              <a:rPr lang="es-MX" dirty="0" smtClean="0"/>
              <a:t>El establecimiento de estos requisitos se debe realizar de </a:t>
            </a:r>
            <a:r>
              <a:rPr lang="es-MX" dirty="0"/>
              <a:t>conformidad con los principios internacionales de: </a:t>
            </a:r>
            <a:r>
              <a:rPr lang="es-MX" dirty="0" smtClean="0"/>
              <a:t>armonización, análisis de riesgo, nivel adecuado de protección, equivalencia y transparencia.</a:t>
            </a:r>
          </a:p>
        </p:txBody>
      </p:sp>
    </p:spTree>
    <p:extLst>
      <p:ext uri="{BB962C8B-B14F-4D97-AF65-F5344CB8AC3E}">
        <p14:creationId xmlns:p14="http://schemas.microsoft.com/office/powerpoint/2010/main" val="3551088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50825" y="136524"/>
            <a:ext cx="8960410"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Movilización: Remover obstáculos</a:t>
            </a:r>
            <a:endParaRPr lang="es-ES" altLang="es-MX" sz="2400" b="1" dirty="0" smtClean="0">
              <a:solidFill>
                <a:srgbClr val="383F4D"/>
              </a:solidFill>
              <a:latin typeface="Calibri" panose="020F0502020204030204" pitchFamily="34" charset="0"/>
            </a:endParaRPr>
          </a:p>
        </p:txBody>
      </p:sp>
      <p:pic>
        <p:nvPicPr>
          <p:cNvPr id="6"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454155" y="916688"/>
            <a:ext cx="10747245" cy="923330"/>
          </a:xfrm>
          <a:prstGeom prst="rect">
            <a:avLst/>
          </a:prstGeom>
          <a:ln>
            <a:noFill/>
          </a:ln>
        </p:spPr>
        <p:txBody>
          <a:bodyPr wrap="square">
            <a:spAutoFit/>
          </a:bodyPr>
          <a:lstStyle/>
          <a:p>
            <a:r>
              <a:rPr lang="es-MX" dirty="0" smtClean="0"/>
              <a:t>R.6.6 </a:t>
            </a:r>
            <a:r>
              <a:rPr lang="es-MX" dirty="0"/>
              <a:t>Que las disposiciones jurídicas estatales, así como la actuación de los gobiernos estatales y los organismos auxiliares, no impongan requisitos, certificaciones o trámites adicionales a los establecidos en el ámbito federal, a fin de evitar que se impongan barreras al comercio interestatal de productos agroalimentarios.</a:t>
            </a:r>
          </a:p>
        </p:txBody>
      </p:sp>
      <p:sp>
        <p:nvSpPr>
          <p:cNvPr id="9" name="Rectángulo 8"/>
          <p:cNvSpPr/>
          <p:nvPr/>
        </p:nvSpPr>
        <p:spPr>
          <a:xfrm>
            <a:off x="4166571" y="3465513"/>
            <a:ext cx="8109801" cy="2031325"/>
          </a:xfrm>
          <a:prstGeom prst="rect">
            <a:avLst/>
          </a:prstGeom>
          <a:ln>
            <a:noFill/>
          </a:ln>
        </p:spPr>
        <p:txBody>
          <a:bodyPr wrap="square">
            <a:spAutoFit/>
          </a:bodyPr>
          <a:lstStyle/>
          <a:p>
            <a:r>
              <a:rPr lang="es-MX" b="1" dirty="0" smtClean="0"/>
              <a:t>Problema</a:t>
            </a:r>
          </a:p>
          <a:p>
            <a:pPr marL="285750" indent="-285750">
              <a:buFont typeface="Wingdings" panose="05000000000000000000" pitchFamily="2" charset="2"/>
              <a:buChar char="§"/>
            </a:pPr>
            <a:r>
              <a:rPr lang="es-MX" dirty="0" smtClean="0"/>
              <a:t>En </a:t>
            </a:r>
            <a:r>
              <a:rPr lang="es-MX" dirty="0"/>
              <a:t>algunos casos, </a:t>
            </a:r>
            <a:r>
              <a:rPr lang="es-MX" dirty="0" smtClean="0"/>
              <a:t>la normativa estatal exige requisitos adicionales para la movilización de productos de origen animal o vegetal.</a:t>
            </a:r>
            <a:endParaRPr lang="es-MX" cap="small" dirty="0"/>
          </a:p>
          <a:p>
            <a:endParaRPr lang="es-MX" dirty="0"/>
          </a:p>
          <a:p>
            <a:pPr marL="285750" indent="-285750">
              <a:buFont typeface="Wingdings" panose="05000000000000000000" pitchFamily="2" charset="2"/>
              <a:buChar char="§"/>
            </a:pPr>
            <a:r>
              <a:rPr lang="es-MX" dirty="0" smtClean="0"/>
              <a:t>En estos casos, las </a:t>
            </a:r>
            <a:r>
              <a:rPr lang="es-MX" dirty="0"/>
              <a:t>entidades </a:t>
            </a:r>
            <a:r>
              <a:rPr lang="es-MX" dirty="0" smtClean="0"/>
              <a:t>federativas podrían celebrar convenios con la </a:t>
            </a:r>
            <a:r>
              <a:rPr lang="es-MX" cap="small" dirty="0" smtClean="0"/>
              <a:t>Sagarpa</a:t>
            </a:r>
            <a:r>
              <a:rPr lang="es-MX" dirty="0" smtClean="0"/>
              <a:t> para la implementación de medidas fito o zoosanitarias, o de reducción de riesgos. </a:t>
            </a:r>
          </a:p>
        </p:txBody>
      </p:sp>
      <p:sp>
        <p:nvSpPr>
          <p:cNvPr id="10" name="Rectángulo 9"/>
          <p:cNvSpPr/>
          <p:nvPr/>
        </p:nvSpPr>
        <p:spPr>
          <a:xfrm>
            <a:off x="480330" y="1820771"/>
            <a:ext cx="11231339" cy="1200329"/>
          </a:xfrm>
          <a:prstGeom prst="rect">
            <a:avLst/>
          </a:prstGeom>
          <a:ln>
            <a:noFill/>
          </a:ln>
        </p:spPr>
        <p:txBody>
          <a:bodyPr wrap="square">
            <a:spAutoFit/>
          </a:bodyPr>
          <a:lstStyle/>
          <a:p>
            <a:r>
              <a:rPr lang="es-MX" dirty="0" smtClean="0"/>
              <a:t>R.6.7 </a:t>
            </a:r>
            <a:r>
              <a:rPr lang="es-MX" dirty="0"/>
              <a:t>Generar un tipo de certificación para los productos pecuarios procesados en rastros que sea reconocida por todas las entidades federativas, con el fin de evitar barreras al comercio interestatal. Dicha certificación cumpliría una normatividad más estricta que la observada actualmente por los rastros tipo Secretaría de Salud, pero sin que sea necesario cumplir todas las normas que aplican para los rastros tipo inspección federal.</a:t>
            </a:r>
          </a:p>
        </p:txBody>
      </p:sp>
      <p:cxnSp>
        <p:nvCxnSpPr>
          <p:cNvPr id="12" name="Conector recto 11"/>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13" name="Marcador de número de diapositiva 3"/>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t>18</a:t>
            </a:r>
            <a:endParaRPr lang="es-MX"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31" y="3465513"/>
            <a:ext cx="2865746" cy="2622157"/>
          </a:xfrm>
          <a:prstGeom prst="rect">
            <a:avLst/>
          </a:prstGeom>
        </p:spPr>
      </p:pic>
    </p:spTree>
    <p:extLst>
      <p:ext uri="{BB962C8B-B14F-4D97-AF65-F5344CB8AC3E}">
        <p14:creationId xmlns:p14="http://schemas.microsoft.com/office/powerpoint/2010/main" val="1011069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BEA7F520-B1AA-47A0-AF60-EF34F0EE4F6A}" type="slidenum">
              <a:rPr lang="es-MX" smtClean="0"/>
              <a:t>16</a:t>
            </a:fld>
            <a:endParaRPr lang="es-MX"/>
          </a:p>
        </p:txBody>
      </p:sp>
      <p:sp>
        <p:nvSpPr>
          <p:cNvPr id="5" name="Título 1"/>
          <p:cNvSpPr>
            <a:spLocks noGrp="1"/>
          </p:cNvSpPr>
          <p:nvPr>
            <p:ph type="title"/>
          </p:nvPr>
        </p:nvSpPr>
        <p:spPr>
          <a:xfrm>
            <a:off x="250825" y="136524"/>
            <a:ext cx="10103410"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Disposiciones que facilitan la comisión de conductas anticompetitivas</a:t>
            </a:r>
            <a:endParaRPr lang="es-ES" altLang="es-MX" sz="2400" b="1" dirty="0" smtClean="0">
              <a:solidFill>
                <a:srgbClr val="383F4D"/>
              </a:solidFill>
              <a:latin typeface="Calibri" panose="020F0502020204030204" pitchFamily="34" charset="0"/>
            </a:endParaRPr>
          </a:p>
        </p:txBody>
      </p:sp>
      <p:pic>
        <p:nvPicPr>
          <p:cNvPr id="6"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ector recto 6"/>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8" name="Rectángulo 7"/>
          <p:cNvSpPr/>
          <p:nvPr/>
        </p:nvSpPr>
        <p:spPr>
          <a:xfrm>
            <a:off x="454155" y="1094813"/>
            <a:ext cx="11415933" cy="2585323"/>
          </a:xfrm>
          <a:prstGeom prst="rect">
            <a:avLst/>
          </a:prstGeom>
          <a:ln>
            <a:noFill/>
          </a:ln>
        </p:spPr>
        <p:txBody>
          <a:bodyPr wrap="square">
            <a:spAutoFit/>
          </a:bodyPr>
          <a:lstStyle/>
          <a:p>
            <a:r>
              <a:rPr lang="es-MX" dirty="0" smtClean="0"/>
              <a:t>R.6.8 </a:t>
            </a:r>
            <a:r>
              <a:rPr lang="es-MX" dirty="0"/>
              <a:t>Eliminar de la Ley de Organizaciones Ganaderas y su Reglamento los requisitos que sujeten la movilización de animales a la autorización de las asociaciones ganaderas, así como el requisito de acreditar la propiedad del ganado</a:t>
            </a:r>
            <a:r>
              <a:rPr lang="es-MX" dirty="0" smtClean="0"/>
              <a:t>.</a:t>
            </a:r>
          </a:p>
          <a:p>
            <a:endParaRPr lang="es-MX" sz="900" dirty="0"/>
          </a:p>
          <a:p>
            <a:r>
              <a:rPr lang="es-MX" dirty="0" smtClean="0"/>
              <a:t>R.6.9 </a:t>
            </a:r>
            <a:r>
              <a:rPr lang="es-MX" dirty="0"/>
              <a:t>Realizar los cambios legales conducentes, a fin de evitar que las asociaciones y organizaciones de productores participen en la toma de decisiones relativas a las políticas públicas en el sector agroalimentario, permitiendo su participación sólo para efectos consultivos</a:t>
            </a:r>
            <a:r>
              <a:rPr lang="es-MX" dirty="0" smtClean="0"/>
              <a:t>.</a:t>
            </a:r>
          </a:p>
          <a:p>
            <a:endParaRPr lang="es-MX" sz="900" dirty="0"/>
          </a:p>
          <a:p>
            <a:r>
              <a:rPr lang="es-MX" dirty="0" smtClean="0"/>
              <a:t>R.6.10 </a:t>
            </a:r>
            <a:r>
              <a:rPr lang="es-MX" dirty="0"/>
              <a:t>Eliminar las disposiciones jurídicas que permitan a las asociaciones y organizaciones que realicen actividades agroalimentarias, acordar o consensuar precios, cantidades, repartirse mercados e intercambiar información con cualquiera de estos objetos.</a:t>
            </a:r>
          </a:p>
        </p:txBody>
      </p:sp>
      <p:sp>
        <p:nvSpPr>
          <p:cNvPr id="9" name="Rectángulo 8"/>
          <p:cNvSpPr/>
          <p:nvPr/>
        </p:nvSpPr>
        <p:spPr>
          <a:xfrm>
            <a:off x="5123330" y="3582154"/>
            <a:ext cx="6485965" cy="2862322"/>
          </a:xfrm>
          <a:prstGeom prst="rect">
            <a:avLst/>
          </a:prstGeom>
          <a:ln>
            <a:noFill/>
          </a:ln>
        </p:spPr>
        <p:txBody>
          <a:bodyPr wrap="square">
            <a:spAutoFit/>
          </a:bodyPr>
          <a:lstStyle/>
          <a:p>
            <a:r>
              <a:rPr lang="es-MX" b="1" dirty="0"/>
              <a:t>Problema</a:t>
            </a:r>
          </a:p>
          <a:p>
            <a:endParaRPr lang="es-MX" b="1" dirty="0"/>
          </a:p>
          <a:p>
            <a:pPr marL="285750" indent="-285750">
              <a:buFont typeface="Wingdings" panose="05000000000000000000" pitchFamily="2" charset="2"/>
              <a:buChar char="§"/>
            </a:pPr>
            <a:r>
              <a:rPr lang="es-MX" dirty="0"/>
              <a:t>Esas disposiciones facultan a las asociaciones y organizaciones de productores para limitar la producción u oferta, lo que podría facilitar las conductas anticompetitivas, en detrimento del consumidor.</a:t>
            </a:r>
          </a:p>
          <a:p>
            <a:endParaRPr lang="es-MX" dirty="0"/>
          </a:p>
          <a:p>
            <a:pPr marL="285750" indent="-285750">
              <a:buFont typeface="Wingdings" panose="05000000000000000000" pitchFamily="2" charset="2"/>
              <a:buChar char="§"/>
            </a:pPr>
            <a:r>
              <a:rPr lang="es-MX" dirty="0"/>
              <a:t>La </a:t>
            </a:r>
            <a:r>
              <a:rPr lang="es-MX" cap="small" dirty="0"/>
              <a:t>Cofece</a:t>
            </a:r>
            <a:r>
              <a:rPr lang="es-MX" dirty="0"/>
              <a:t> recomienda no delegar </a:t>
            </a:r>
            <a:r>
              <a:rPr lang="es-MX"/>
              <a:t>en particulares </a:t>
            </a:r>
            <a:r>
              <a:rPr lang="es-MX" smtClean="0"/>
              <a:t>funciones </a:t>
            </a:r>
            <a:r>
              <a:rPr lang="es-MX" dirty="0"/>
              <a:t>de autoridad, sin perjuicio de que pudieran tener cierto tipo de intervenciones.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31" y="3873126"/>
            <a:ext cx="2483224" cy="2483224"/>
          </a:xfrm>
          <a:prstGeom prst="rect">
            <a:avLst/>
          </a:prstGeom>
        </p:spPr>
      </p:pic>
    </p:spTree>
    <p:extLst>
      <p:ext uri="{BB962C8B-B14F-4D97-AF65-F5344CB8AC3E}">
        <p14:creationId xmlns:p14="http://schemas.microsoft.com/office/powerpoint/2010/main" val="402634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0825" y="136524"/>
            <a:ext cx="9249435"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Carencias de información </a:t>
            </a:r>
            <a:r>
              <a:rPr lang="es-MX" altLang="es-MX" sz="2400" b="1" dirty="0">
                <a:solidFill>
                  <a:srgbClr val="383F4D"/>
                </a:solidFill>
                <a:latin typeface="Calibri" panose="020F0502020204030204" pitchFamily="34" charset="0"/>
              </a:rPr>
              <a:t>sobre precios en las cadenas de valor de productos agroalimentarios</a:t>
            </a:r>
            <a:endParaRPr lang="es-ES" altLang="es-MX" sz="2400" b="1" dirty="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graphicFrame>
        <p:nvGraphicFramePr>
          <p:cNvPr id="3" name="Tabla 2"/>
          <p:cNvGraphicFramePr>
            <a:graphicFrameLocks noGrp="1"/>
          </p:cNvGraphicFramePr>
          <p:nvPr>
            <p:extLst>
              <p:ext uri="{D42A27DB-BD31-4B8C-83A1-F6EECF244321}">
                <p14:modId xmlns:p14="http://schemas.microsoft.com/office/powerpoint/2010/main" val="2677966661"/>
              </p:ext>
            </p:extLst>
          </p:nvPr>
        </p:nvGraphicFramePr>
        <p:xfrm>
          <a:off x="118073" y="1183290"/>
          <a:ext cx="11946110" cy="5137067"/>
        </p:xfrm>
        <a:graphic>
          <a:graphicData uri="http://schemas.openxmlformats.org/drawingml/2006/table">
            <a:tbl>
              <a:tblPr/>
              <a:tblGrid>
                <a:gridCol w="1513180"/>
                <a:gridCol w="591691"/>
                <a:gridCol w="591691"/>
                <a:gridCol w="708091"/>
                <a:gridCol w="879454"/>
                <a:gridCol w="649891"/>
                <a:gridCol w="801857"/>
                <a:gridCol w="1183386"/>
                <a:gridCol w="1154286"/>
                <a:gridCol w="902089"/>
                <a:gridCol w="882688"/>
                <a:gridCol w="834189"/>
                <a:gridCol w="1253617"/>
              </a:tblGrid>
              <a:tr h="189189">
                <a:tc>
                  <a:txBody>
                    <a:bodyPr/>
                    <a:lstStyle/>
                    <a:p>
                      <a:pPr algn="l" fontAlgn="ctr"/>
                      <a:endParaRPr lang="es-MX" sz="1100" b="1" i="0" u="none" strike="noStrike" dirty="0">
                        <a:solidFill>
                          <a:srgbClr val="000000"/>
                        </a:solidFill>
                        <a:effectLst/>
                        <a:latin typeface="Times New Roman" panose="02020603050405020304" pitchFamily="18" charset="0"/>
                      </a:endParaRPr>
                    </a:p>
                  </a:txBody>
                  <a:tcPr marL="7568" marR="7568" marT="7568" marB="0" anchor="ctr">
                    <a:lnL>
                      <a:noFill/>
                    </a:lnL>
                    <a:lnR w="6350" cap="flat" cmpd="sng" algn="ctr">
                      <a:solidFill>
                        <a:srgbClr val="383F4D"/>
                      </a:solidFill>
                      <a:prstDash val="solid"/>
                      <a:round/>
                      <a:headEnd type="none" w="med" len="med"/>
                      <a:tailEnd type="none" w="med" len="med"/>
                    </a:lnR>
                    <a:lnT>
                      <a:noFill/>
                    </a:lnT>
                    <a:lnB>
                      <a:noFill/>
                    </a:lnB>
                  </a:tcPr>
                </a:tc>
                <a:tc gridSpan="12">
                  <a:txBody>
                    <a:bodyPr/>
                    <a:lstStyle/>
                    <a:p>
                      <a:pPr algn="ctr" fontAlgn="ctr"/>
                      <a:r>
                        <a:rPr lang="es-MX" sz="1600" b="1" i="0" u="none" strike="noStrike" dirty="0">
                          <a:solidFill>
                            <a:srgbClr val="FFFFFF"/>
                          </a:solidFill>
                          <a:effectLst/>
                          <a:latin typeface="Calibri" panose="020F0502020204030204" pitchFamily="34" charset="0"/>
                        </a:rPr>
                        <a:t>Cadena Productiva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383F4D"/>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19459">
                <a:tc rowSpan="2">
                  <a:txBody>
                    <a:bodyPr/>
                    <a:lstStyle/>
                    <a:p>
                      <a:pPr algn="ctr" fontAlgn="ctr"/>
                      <a:r>
                        <a:rPr lang="es-MX" sz="1000" b="1" i="0" u="none" strike="noStrike">
                          <a:solidFill>
                            <a:srgbClr val="383F4D"/>
                          </a:solidFill>
                          <a:effectLst/>
                          <a:latin typeface="Calibri" panose="020F0502020204030204" pitchFamily="34" charset="0"/>
                        </a:rPr>
                        <a:t> </a:t>
                      </a:r>
                    </a:p>
                  </a:txBody>
                  <a:tcPr marL="7568" marR="7568" marT="7568" marB="0" anchor="ctr">
                    <a:lnL>
                      <a:noFill/>
                    </a:lnL>
                    <a:lnR w="6350" cap="flat" cmpd="sng" algn="ctr">
                      <a:solidFill>
                        <a:srgbClr val="383F4D"/>
                      </a:solidFill>
                      <a:prstDash val="solid"/>
                      <a:round/>
                      <a:headEnd type="none" w="med" len="med"/>
                      <a:tailEnd type="none" w="med" len="med"/>
                    </a:lnR>
                    <a:lnT>
                      <a:noFill/>
                    </a:lnT>
                    <a:lnB>
                      <a:noFill/>
                    </a:lnB>
                    <a:solidFill>
                      <a:srgbClr val="FFFFFF"/>
                    </a:solidFill>
                  </a:tcPr>
                </a:tc>
                <a:tc gridSpan="2">
                  <a:txBody>
                    <a:bodyPr/>
                    <a:lstStyle/>
                    <a:p>
                      <a:pPr algn="ctr" fontAlgn="b"/>
                      <a:r>
                        <a:rPr lang="es-MX" sz="1400" b="1" i="0" u="none" strike="noStrike" dirty="0">
                          <a:solidFill>
                            <a:srgbClr val="383F4D"/>
                          </a:solidFill>
                          <a:effectLst/>
                          <a:latin typeface="Calibri" panose="020F0502020204030204" pitchFamily="34" charset="0"/>
                        </a:rPr>
                        <a:t>Insumos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Ganaderos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Engorda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a:solidFill>
                            <a:srgbClr val="383F4D"/>
                          </a:solidFill>
                          <a:effectLst/>
                          <a:latin typeface="Calibri" panose="020F0502020204030204" pitchFamily="34" charset="0"/>
                        </a:rPr>
                        <a:t>Introductores / Comercializadores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a:solidFill>
                            <a:srgbClr val="383F4D"/>
                          </a:solidFill>
                          <a:effectLst/>
                          <a:latin typeface="Calibri" panose="020F0502020204030204" pitchFamily="34" charset="0"/>
                        </a:rPr>
                        <a:t>Rastro/Obrador</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Comercio al Menudeo</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r>
              <a:tr h="128648">
                <a:tc vMerge="1">
                  <a:txBody>
                    <a:bodyPr/>
                    <a:lstStyle/>
                    <a:p>
                      <a:endParaRPr lang="es-MX"/>
                    </a:p>
                  </a:txBody>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432">
                <a:tc>
                  <a:txBody>
                    <a:bodyPr/>
                    <a:lstStyle/>
                    <a:p>
                      <a:pPr algn="ctr" fontAlgn="ctr"/>
                      <a:r>
                        <a:rPr lang="es-MX" sz="1600" b="1" i="0" u="none" strike="noStrike" dirty="0">
                          <a:solidFill>
                            <a:srgbClr val="FFFFFF"/>
                          </a:solidFill>
                          <a:effectLst/>
                          <a:latin typeface="Calibri" panose="020F0502020204030204" pitchFamily="34" charset="0"/>
                        </a:rPr>
                        <a:t>Carne de Res</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83F4D"/>
                    </a:solidFill>
                  </a:tcPr>
                </a:tc>
                <a:tc>
                  <a:txBody>
                    <a:bodyPr/>
                    <a:lstStyle/>
                    <a:p>
                      <a:pPr algn="ctr" fontAlgn="ctr"/>
                      <a:r>
                        <a:rPr lang="es-MX" sz="1300" b="0" i="0" u="none" strike="noStrike" dirty="0">
                          <a:solidFill>
                            <a:srgbClr val="000000"/>
                          </a:solidFill>
                          <a:effectLst/>
                          <a:latin typeface="Calibri" panose="020F0502020204030204" pitchFamily="34" charset="0"/>
                        </a:rPr>
                        <a:t>IP</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SNIIM</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D9D9D9"/>
                          </a:solidFill>
                          <a:effectLst/>
                          <a:latin typeface="Calibri" panose="020F0502020204030204" pitchFamily="34" charset="0"/>
                        </a:rPr>
                        <a:t>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300" b="0" i="0" u="none" strike="noStrike" dirty="0">
                          <a:solidFill>
                            <a:srgbClr val="000000"/>
                          </a:solidFill>
                          <a:effectLst/>
                          <a:latin typeface="Calibri" panose="020F0502020204030204" pitchFamily="34" charset="0"/>
                        </a:rPr>
                        <a:t>IP / SNIIM</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IP</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IP / SNIIM</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SNIIM</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IP / SNIIM</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PROFECO/INEGI</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918">
                <a:tc>
                  <a:txBody>
                    <a:bodyPr/>
                    <a:lstStyle/>
                    <a:p>
                      <a:pPr algn="ctr" fontAlgn="ctr"/>
                      <a:r>
                        <a:rPr lang="es-MX" sz="1000" b="1" i="0" u="none" strike="noStrike">
                          <a:solidFill>
                            <a:srgbClr val="FFFFFF"/>
                          </a:solidFill>
                          <a:effectLst/>
                          <a:latin typeface="Calibri" panose="020F0502020204030204" pitchFamily="34" charset="0"/>
                        </a:rPr>
                        <a:t> </a:t>
                      </a:r>
                    </a:p>
                  </a:txBody>
                  <a:tcPr marL="7568" marR="7568" marT="75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D9D9D9"/>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r>
              <a:tr h="242161">
                <a:tc rowSpan="2">
                  <a:txBody>
                    <a:bodyPr/>
                    <a:lstStyle/>
                    <a:p>
                      <a:pPr algn="ctr" fontAlgn="ctr"/>
                      <a:r>
                        <a:rPr lang="es-MX" sz="1000" b="1" i="0" u="none" strike="noStrike">
                          <a:solidFill>
                            <a:srgbClr val="383F4D"/>
                          </a:solidFill>
                          <a:effectLst/>
                          <a:latin typeface="Calibri" panose="020F0502020204030204" pitchFamily="34" charset="0"/>
                        </a:rPr>
                        <a:t> </a:t>
                      </a:r>
                    </a:p>
                  </a:txBody>
                  <a:tcPr marL="7568" marR="7568" marT="7568" marB="0" anchor="ctr">
                    <a:lnL>
                      <a:noFill/>
                    </a:lnL>
                    <a:lnR w="6350" cap="flat" cmpd="sng" algn="ctr">
                      <a:solidFill>
                        <a:srgbClr val="383F4D"/>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MX" sz="1400" b="1" i="0" u="none" strike="noStrike" dirty="0">
                          <a:solidFill>
                            <a:srgbClr val="383F4D"/>
                          </a:solidFill>
                          <a:effectLst/>
                          <a:latin typeface="Calibri" panose="020F0502020204030204" pitchFamily="34" charset="0"/>
                        </a:rPr>
                        <a:t>Insumos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Productores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Acopio y Empaque</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Comercializadores / Industria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Transportistas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Comercio al Menudeo</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r>
              <a:tr h="151351">
                <a:tc vMerge="1">
                  <a:txBody>
                    <a:bodyPr/>
                    <a:lstStyle/>
                    <a:p>
                      <a:endParaRPr lang="es-MX"/>
                    </a:p>
                  </a:txBody>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5134">
                <a:tc>
                  <a:txBody>
                    <a:bodyPr/>
                    <a:lstStyle/>
                    <a:p>
                      <a:pPr algn="ctr" fontAlgn="ctr"/>
                      <a:r>
                        <a:rPr lang="es-MX" sz="1600" b="1" i="0" u="none" strike="noStrike" dirty="0">
                          <a:solidFill>
                            <a:srgbClr val="FFFFFF"/>
                          </a:solidFill>
                          <a:effectLst/>
                          <a:latin typeface="Calibri" panose="020F0502020204030204" pitchFamily="34" charset="0"/>
                        </a:rPr>
                        <a:t>Huevo</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3F4D"/>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300" b="0" i="0" u="none" strike="noStrike" dirty="0">
                          <a:solidFill>
                            <a:srgbClr val="000000"/>
                          </a:solidFill>
                          <a:effectLst/>
                          <a:latin typeface="Calibri" panose="020F0502020204030204" pitchFamily="34" charset="0"/>
                        </a:rPr>
                        <a:t>SIAP</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SNIIM / ASERCA</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PROFECO/INEGI</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918">
                <a:tc>
                  <a:txBody>
                    <a:bodyPr/>
                    <a:lstStyle/>
                    <a:p>
                      <a:pPr algn="ctr" fontAlgn="ctr"/>
                      <a:r>
                        <a:rPr lang="es-MX" sz="1000" b="1" i="0" u="none" strike="noStrike">
                          <a:solidFill>
                            <a:srgbClr val="FFFFFF"/>
                          </a:solidFill>
                          <a:effectLst/>
                          <a:latin typeface="Calibri" panose="020F0502020204030204" pitchFamily="34" charset="0"/>
                        </a:rPr>
                        <a:t> </a:t>
                      </a:r>
                    </a:p>
                  </a:txBody>
                  <a:tcPr marL="7568" marR="7568" marT="75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r>
              <a:tr h="234594">
                <a:tc rowSpan="2">
                  <a:txBody>
                    <a:bodyPr/>
                    <a:lstStyle/>
                    <a:p>
                      <a:pPr algn="ctr" fontAlgn="ctr"/>
                      <a:r>
                        <a:rPr lang="es-MX" sz="1000" b="1" i="0" u="none" strike="noStrike">
                          <a:solidFill>
                            <a:srgbClr val="383F4D"/>
                          </a:solidFill>
                          <a:effectLst/>
                          <a:latin typeface="Calibri" panose="020F0502020204030204" pitchFamily="34" charset="0"/>
                        </a:rPr>
                        <a:t> </a:t>
                      </a:r>
                    </a:p>
                  </a:txBody>
                  <a:tcPr marL="7568" marR="7568" marT="7568" marB="0" anchor="ctr">
                    <a:lnL>
                      <a:noFill/>
                    </a:lnL>
                    <a:lnR w="6350" cap="flat" cmpd="sng" algn="ctr">
                      <a:solidFill>
                        <a:srgbClr val="383F4D"/>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MX" sz="1400" b="1" i="0" u="none" strike="noStrike" dirty="0">
                          <a:solidFill>
                            <a:srgbClr val="383F4D"/>
                          </a:solidFill>
                          <a:effectLst/>
                          <a:latin typeface="Calibri" panose="020F0502020204030204" pitchFamily="34" charset="0"/>
                        </a:rPr>
                        <a:t>Insumos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Productores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a:solidFill>
                            <a:srgbClr val="383F4D"/>
                          </a:solidFill>
                          <a:effectLst/>
                          <a:latin typeface="Calibri" panose="020F0502020204030204" pitchFamily="34" charset="0"/>
                        </a:rPr>
                        <a:t>Ordeña Industrial</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Acopio</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Industria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Comercio al Menudeo</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r>
              <a:tr h="151351">
                <a:tc vMerge="1">
                  <a:txBody>
                    <a:bodyPr/>
                    <a:lstStyle/>
                    <a:p>
                      <a:endParaRPr lang="es-MX"/>
                    </a:p>
                  </a:txBody>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269">
                <a:tc>
                  <a:txBody>
                    <a:bodyPr/>
                    <a:lstStyle/>
                    <a:p>
                      <a:pPr algn="ctr" fontAlgn="ctr"/>
                      <a:r>
                        <a:rPr lang="es-MX" sz="1600" b="1" i="0" u="none" strike="noStrike" dirty="0">
                          <a:solidFill>
                            <a:srgbClr val="FFFFFF"/>
                          </a:solidFill>
                          <a:effectLst/>
                          <a:latin typeface="Calibri" panose="020F0502020204030204" pitchFamily="34" charset="0"/>
                        </a:rPr>
                        <a:t>Leche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3F4D"/>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a:solidFill>
                            <a:srgbClr val="000000"/>
                          </a:solidFill>
                          <a:effectLst/>
                          <a:latin typeface="Calibri" panose="020F0502020204030204" pitchFamily="34" charset="0"/>
                        </a:rPr>
                        <a:t> </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300" b="0" i="0" u="none" strike="noStrike" dirty="0">
                          <a:solidFill>
                            <a:srgbClr val="000000"/>
                          </a:solidFill>
                          <a:effectLst/>
                          <a:latin typeface="Calibri" panose="020F0502020204030204" pitchFamily="34" charset="0"/>
                        </a:rPr>
                        <a:t>SIAP</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PROFECO/INEGI</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918">
                <a:tc>
                  <a:txBody>
                    <a:bodyPr/>
                    <a:lstStyle/>
                    <a:p>
                      <a:pPr algn="ctr" fontAlgn="ctr"/>
                      <a:r>
                        <a:rPr lang="es-MX" sz="1000" b="1" i="0" u="none" strike="noStrike" dirty="0">
                          <a:solidFill>
                            <a:srgbClr val="FFFFFF"/>
                          </a:solidFill>
                          <a:effectLst/>
                          <a:latin typeface="Calibri" panose="020F0502020204030204" pitchFamily="34" charset="0"/>
                        </a:rPr>
                        <a:t> </a:t>
                      </a:r>
                    </a:p>
                  </a:txBody>
                  <a:tcPr marL="7568" marR="7568" marT="75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w="6350" cap="flat" cmpd="sng" algn="ctr">
                      <a:solidFill>
                        <a:srgbClr val="383F4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w="6350" cap="flat" cmpd="sng" algn="ctr">
                      <a:solidFill>
                        <a:srgbClr val="383F4D"/>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r>
              <a:tr h="242161">
                <a:tc rowSpan="2">
                  <a:txBody>
                    <a:bodyPr/>
                    <a:lstStyle/>
                    <a:p>
                      <a:pPr algn="ctr" fontAlgn="ctr"/>
                      <a:r>
                        <a:rPr lang="es-MX" sz="1000" b="1" i="0" u="none" strike="noStrike">
                          <a:solidFill>
                            <a:srgbClr val="383F4D"/>
                          </a:solidFill>
                          <a:effectLst/>
                          <a:latin typeface="Calibri" panose="020F0502020204030204" pitchFamily="34" charset="0"/>
                        </a:rPr>
                        <a:t> </a:t>
                      </a:r>
                    </a:p>
                  </a:txBody>
                  <a:tcPr marL="7568" marR="7568" marT="7568" marB="0" anchor="ctr">
                    <a:lnL>
                      <a:noFill/>
                    </a:lnL>
                    <a:lnR w="6350" cap="flat" cmpd="sng" algn="ctr">
                      <a:solidFill>
                        <a:srgbClr val="383F4D"/>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MX" sz="1400" b="1" i="0" u="none" strike="noStrike" dirty="0">
                          <a:solidFill>
                            <a:srgbClr val="383F4D"/>
                          </a:solidFill>
                          <a:effectLst/>
                          <a:latin typeface="Calibri" panose="020F0502020204030204" pitchFamily="34" charset="0"/>
                        </a:rPr>
                        <a:t>Insumos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a:solidFill>
                            <a:srgbClr val="383F4D"/>
                          </a:solidFill>
                          <a:effectLst/>
                          <a:latin typeface="Calibri" panose="020F0502020204030204" pitchFamily="34" charset="0"/>
                        </a:rPr>
                        <a:t>Productores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Acopio y Empaque</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smtClean="0">
                          <a:solidFill>
                            <a:srgbClr val="383F4D"/>
                          </a:solidFill>
                          <a:effectLst/>
                          <a:latin typeface="Calibri" panose="020F0502020204030204" pitchFamily="34" charset="0"/>
                        </a:rPr>
                        <a:t>Comercio </a:t>
                      </a:r>
                      <a:r>
                        <a:rPr lang="es-MX" sz="1400" b="1" i="0" u="none" strike="noStrike" dirty="0">
                          <a:solidFill>
                            <a:srgbClr val="383F4D"/>
                          </a:solidFill>
                          <a:effectLst/>
                          <a:latin typeface="Calibri" panose="020F0502020204030204" pitchFamily="34" charset="0"/>
                        </a:rPr>
                        <a:t>al Mayoreo</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Industria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Comercio al Menudeo</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r>
              <a:tr h="151351">
                <a:tc vMerge="1">
                  <a:txBody>
                    <a:bodyPr/>
                    <a:lstStyle/>
                    <a:p>
                      <a:endParaRPr lang="es-MX"/>
                    </a:p>
                  </a:txBody>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2972">
                <a:tc>
                  <a:txBody>
                    <a:bodyPr/>
                    <a:lstStyle/>
                    <a:p>
                      <a:pPr algn="ctr" fontAlgn="ctr"/>
                      <a:r>
                        <a:rPr lang="es-MX" sz="1600" b="1" i="0" u="none" strike="noStrike" dirty="0">
                          <a:solidFill>
                            <a:srgbClr val="FFFFFF"/>
                          </a:solidFill>
                          <a:effectLst/>
                          <a:latin typeface="Calibri" panose="020F0502020204030204" pitchFamily="34" charset="0"/>
                        </a:rPr>
                        <a:t>Jitomate</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3F4D"/>
                    </a:solidFill>
                  </a:tcPr>
                </a:tc>
                <a:tc>
                  <a:txBody>
                    <a:bodyPr/>
                    <a:lstStyle/>
                    <a:p>
                      <a:pPr algn="ctr" fontAlgn="ctr"/>
                      <a:r>
                        <a:rPr lang="es-MX" sz="1300" b="0" i="0" u="none" strike="noStrike" dirty="0">
                          <a:solidFill>
                            <a:srgbClr val="000000"/>
                          </a:solidFill>
                          <a:effectLst/>
                          <a:latin typeface="Calibri" panose="020F0502020204030204" pitchFamily="34" charset="0"/>
                        </a:rPr>
                        <a:t>IP</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SNIIM</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300" b="0" i="0" u="none" strike="noStrike" dirty="0">
                          <a:solidFill>
                            <a:srgbClr val="000000"/>
                          </a:solidFill>
                          <a:effectLst/>
                          <a:latin typeface="Calibri" panose="020F0502020204030204" pitchFamily="34" charset="0"/>
                        </a:rPr>
                        <a:t>IP / SIAP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IP</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SNIIM</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PROFECO/INEGI</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918">
                <a:tc>
                  <a:txBody>
                    <a:bodyPr/>
                    <a:lstStyle/>
                    <a:p>
                      <a:pPr algn="ctr" fontAlgn="ctr"/>
                      <a:r>
                        <a:rPr lang="es-MX" sz="1000" b="1" i="0" u="none" strike="noStrike">
                          <a:solidFill>
                            <a:srgbClr val="FFFFFF"/>
                          </a:solidFill>
                          <a:effectLst/>
                          <a:latin typeface="Calibri" panose="020F0502020204030204" pitchFamily="34" charset="0"/>
                        </a:rPr>
                        <a:t> </a:t>
                      </a:r>
                    </a:p>
                  </a:txBody>
                  <a:tcPr marL="7568" marR="7568" marT="75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c>
                  <a:txBody>
                    <a:bodyPr/>
                    <a:lstStyle/>
                    <a:p>
                      <a:pPr algn="ctr" fontAlgn="ctr"/>
                      <a:r>
                        <a:rPr lang="es-MX" sz="1000" b="0" i="0" u="none" strike="noStrike">
                          <a:solidFill>
                            <a:srgbClr val="000000"/>
                          </a:solidFill>
                          <a:effectLst/>
                          <a:latin typeface="Calibri" panose="020F0502020204030204" pitchFamily="34" charset="0"/>
                        </a:rPr>
                        <a:t> </a:t>
                      </a:r>
                    </a:p>
                  </a:txBody>
                  <a:tcPr marL="7568" marR="7568" marT="75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FFFFFF"/>
                    </a:solidFill>
                  </a:tcPr>
                </a:tc>
              </a:tr>
              <a:tr h="249729">
                <a:tc rowSpan="2">
                  <a:txBody>
                    <a:bodyPr/>
                    <a:lstStyle/>
                    <a:p>
                      <a:pPr algn="ctr" fontAlgn="ctr"/>
                      <a:r>
                        <a:rPr lang="es-MX" sz="1000" b="1" i="0" u="none" strike="noStrike" dirty="0">
                          <a:solidFill>
                            <a:srgbClr val="383F4D"/>
                          </a:solidFill>
                          <a:effectLst/>
                          <a:latin typeface="Calibri" panose="020F0502020204030204" pitchFamily="34" charset="0"/>
                        </a:rPr>
                        <a:t> </a:t>
                      </a:r>
                    </a:p>
                  </a:txBody>
                  <a:tcPr marL="7568" marR="7568" marT="7568" marB="0" anchor="ctr">
                    <a:lnL>
                      <a:noFill/>
                    </a:lnL>
                    <a:lnR w="6350" cap="flat" cmpd="sng" algn="ctr">
                      <a:solidFill>
                        <a:srgbClr val="383F4D"/>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MX" sz="1400" b="1" i="0" u="none" strike="noStrike">
                          <a:solidFill>
                            <a:srgbClr val="383F4D"/>
                          </a:solidFill>
                          <a:effectLst/>
                          <a:latin typeface="Calibri" panose="020F0502020204030204" pitchFamily="34" charset="0"/>
                        </a:rPr>
                        <a:t>Insumos</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a:solidFill>
                            <a:srgbClr val="383F4D"/>
                          </a:solidFill>
                          <a:effectLst/>
                          <a:latin typeface="Calibri" panose="020F0502020204030204" pitchFamily="34" charset="0"/>
                        </a:rPr>
                        <a:t>Productores Cebada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a:solidFill>
                            <a:srgbClr val="383F4D"/>
                          </a:solidFill>
                          <a:effectLst/>
                          <a:latin typeface="Calibri" panose="020F0502020204030204" pitchFamily="34" charset="0"/>
                        </a:rPr>
                        <a:t>Elaboración de Malta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a:solidFill>
                            <a:srgbClr val="383F4D"/>
                          </a:solidFill>
                          <a:effectLst/>
                          <a:latin typeface="Calibri" panose="020F0502020204030204" pitchFamily="34" charset="0"/>
                        </a:rPr>
                        <a:t>Beneficio de la Cerveza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a:solidFill>
                            <a:srgbClr val="383F4D"/>
                          </a:solidFill>
                          <a:effectLst/>
                          <a:latin typeface="Calibri" panose="020F0502020204030204" pitchFamily="34" charset="0"/>
                        </a:rPr>
                        <a:t>Envasado y Transporte</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c gridSpan="2">
                  <a:txBody>
                    <a:bodyPr/>
                    <a:lstStyle/>
                    <a:p>
                      <a:pPr algn="ctr" fontAlgn="b"/>
                      <a:r>
                        <a:rPr lang="es-MX" sz="1400" b="1" i="0" u="none" strike="noStrike" dirty="0">
                          <a:solidFill>
                            <a:srgbClr val="383F4D"/>
                          </a:solidFill>
                          <a:effectLst/>
                          <a:latin typeface="Calibri" panose="020F0502020204030204" pitchFamily="34" charset="0"/>
                        </a:rPr>
                        <a:t>Comercio al Menudeo</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383F4D"/>
                      </a:solidFill>
                      <a:prstDash val="solid"/>
                      <a:round/>
                      <a:headEnd type="none" w="med" len="med"/>
                      <a:tailEnd type="none" w="med" len="med"/>
                    </a:lnB>
                    <a:solidFill>
                      <a:srgbClr val="D9D9D9"/>
                    </a:solidFill>
                  </a:tcPr>
                </a:tc>
                <a:tc hMerge="1">
                  <a:txBody>
                    <a:bodyPr/>
                    <a:lstStyle/>
                    <a:p>
                      <a:endParaRPr lang="es-MX"/>
                    </a:p>
                  </a:txBody>
                  <a:tcPr/>
                </a:tc>
              </a:tr>
              <a:tr h="151351">
                <a:tc vMerge="1">
                  <a:txBody>
                    <a:bodyPr/>
                    <a:lstStyle/>
                    <a:p>
                      <a:endParaRPr lang="es-MX"/>
                    </a:p>
                  </a:txBody>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383F4D"/>
                          </a:solidFill>
                          <a:effectLst/>
                          <a:latin typeface="Calibri" panose="020F0502020204030204" pitchFamily="34" charset="0"/>
                        </a:rPr>
                        <a:t>Entrada</a:t>
                      </a:r>
                    </a:p>
                  </a:txBody>
                  <a:tcPr marL="7568" marR="7568" marT="7568" marB="0" anchor="b">
                    <a:lnL w="6350" cap="flat" cmpd="sng" algn="ctr">
                      <a:solidFill>
                        <a:srgbClr val="383F4D"/>
                      </a:solidFill>
                      <a:prstDash val="solid"/>
                      <a:round/>
                      <a:headEnd type="none" w="med" len="med"/>
                      <a:tailEnd type="none" w="med" len="med"/>
                    </a:lnL>
                    <a:lnR w="6350" cap="flat" cmpd="sng" algn="ctr">
                      <a:solidFill>
                        <a:srgbClr val="383F4D"/>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0" i="0" u="none" strike="noStrike" dirty="0">
                          <a:solidFill>
                            <a:srgbClr val="383F4D"/>
                          </a:solidFill>
                          <a:effectLst/>
                          <a:latin typeface="Calibri" panose="020F0502020204030204" pitchFamily="34" charset="0"/>
                        </a:rPr>
                        <a:t>Salida</a:t>
                      </a:r>
                    </a:p>
                  </a:txBody>
                  <a:tcPr marL="7568" marR="7568" marT="7568" marB="0" anchor="ctr">
                    <a:lnL w="6350" cap="flat" cmpd="sng" algn="ctr">
                      <a:solidFill>
                        <a:srgbClr val="383F4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83F4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3512">
                <a:tc>
                  <a:txBody>
                    <a:bodyPr/>
                    <a:lstStyle/>
                    <a:p>
                      <a:pPr algn="ctr" fontAlgn="ctr"/>
                      <a:r>
                        <a:rPr lang="es-MX" sz="1600" b="1" i="0" u="none" strike="noStrike" dirty="0">
                          <a:solidFill>
                            <a:srgbClr val="FFFFFF"/>
                          </a:solidFill>
                          <a:effectLst/>
                          <a:latin typeface="Calibri" panose="020F0502020204030204" pitchFamily="34" charset="0"/>
                        </a:rPr>
                        <a:t>Cebada-Malta-Cerveza</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3F4D"/>
                    </a:solidFill>
                  </a:tcPr>
                </a:tc>
                <a:tc>
                  <a:txBody>
                    <a:bodyPr/>
                    <a:lstStyle/>
                    <a:p>
                      <a:pPr algn="ctr" fontAlgn="ctr"/>
                      <a:r>
                        <a:rPr lang="es-MX" sz="1300" b="0" i="0" u="none" strike="noStrike" dirty="0">
                          <a:solidFill>
                            <a:srgbClr val="000000"/>
                          </a:solidFill>
                          <a:effectLst/>
                          <a:latin typeface="Calibri" panose="020F0502020204030204" pitchFamily="34" charset="0"/>
                        </a:rPr>
                        <a:t>IP</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SNIIM</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a:solidFill>
                            <a:srgbClr val="000000"/>
                          </a:solidFill>
                          <a:effectLst/>
                          <a:latin typeface="Calibri" panose="020F0502020204030204" pitchFamily="34" charset="0"/>
                        </a:rPr>
                        <a:t> </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300" b="0" i="0" u="none" strike="noStrike" dirty="0">
                          <a:solidFill>
                            <a:srgbClr val="000000"/>
                          </a:solidFill>
                          <a:effectLst/>
                          <a:latin typeface="Calibri" panose="020F0502020204030204" pitchFamily="34" charset="0"/>
                        </a:rPr>
                        <a:t>IP / SIAP</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F</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CBC"/>
                    </a:solidFill>
                  </a:tcPr>
                </a:tc>
                <a:tc>
                  <a:txBody>
                    <a:bodyPr/>
                    <a:lstStyle/>
                    <a:p>
                      <a:pPr algn="ctr" fontAlgn="ctr"/>
                      <a:r>
                        <a:rPr lang="es-MX" sz="1300" b="0" i="0" u="none" strike="noStrike" dirty="0">
                          <a:solidFill>
                            <a:srgbClr val="000000"/>
                          </a:solidFill>
                          <a:effectLst/>
                          <a:latin typeface="Calibri" panose="020F0502020204030204" pitchFamily="34" charset="0"/>
                        </a:rPr>
                        <a:t>PROFECO/INEGI</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Rectángulo 1"/>
          <p:cNvSpPr/>
          <p:nvPr/>
        </p:nvSpPr>
        <p:spPr>
          <a:xfrm>
            <a:off x="118753" y="2339439"/>
            <a:ext cx="391886" cy="32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118753" y="3241964"/>
            <a:ext cx="391886" cy="32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118753" y="4132614"/>
            <a:ext cx="391886" cy="32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118753" y="5047014"/>
            <a:ext cx="391886" cy="32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arcador de número de diapositiva 6"/>
          <p:cNvSpPr>
            <a:spLocks noGrp="1"/>
          </p:cNvSpPr>
          <p:nvPr>
            <p:ph type="sldNum" sz="quarter" idx="12"/>
          </p:nvPr>
        </p:nvSpPr>
        <p:spPr/>
        <p:txBody>
          <a:bodyPr/>
          <a:lstStyle/>
          <a:p>
            <a:fld id="{BEA7F520-B1AA-47A0-AF60-EF34F0EE4F6A}" type="slidenum">
              <a:rPr lang="es-MX" smtClean="0"/>
              <a:t>17</a:t>
            </a:fld>
            <a:endParaRPr lang="es-MX"/>
          </a:p>
        </p:txBody>
      </p:sp>
    </p:spTree>
    <p:extLst>
      <p:ext uri="{BB962C8B-B14F-4D97-AF65-F5344CB8AC3E}">
        <p14:creationId xmlns:p14="http://schemas.microsoft.com/office/powerpoint/2010/main" val="402575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39615" y="186421"/>
            <a:ext cx="8263783" cy="682625"/>
          </a:xfrm>
          <a:ln>
            <a:noFill/>
          </a:ln>
        </p:spPr>
        <p:txBody>
          <a:bodyPr>
            <a:noAutofit/>
          </a:bodyPr>
          <a:lstStyle/>
          <a:p>
            <a:pPr algn="l" eaLnBrk="1" hangingPunct="1"/>
            <a:r>
              <a:rPr lang="es-ES" altLang="es-MX" sz="2400" b="1" dirty="0" smtClean="0">
                <a:solidFill>
                  <a:srgbClr val="383F4D"/>
                </a:solidFill>
                <a:latin typeface="Calibri" panose="020F0502020204030204" pitchFamily="34" charset="0"/>
              </a:rPr>
              <a:t>Información</a:t>
            </a:r>
          </a:p>
        </p:txBody>
      </p:sp>
      <p:pic>
        <p:nvPicPr>
          <p:cNvPr id="5"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39615" y="997273"/>
            <a:ext cx="5166858" cy="4001095"/>
          </a:xfrm>
          <a:prstGeom prst="rect">
            <a:avLst/>
          </a:prstGeom>
        </p:spPr>
        <p:txBody>
          <a:bodyPr wrap="square">
            <a:spAutoFit/>
          </a:bodyPr>
          <a:lstStyle/>
          <a:p>
            <a:pPr algn="just">
              <a:spcBef>
                <a:spcPts val="600"/>
              </a:spcBef>
              <a:spcAft>
                <a:spcPts val="600"/>
              </a:spcAft>
            </a:pPr>
            <a:r>
              <a:rPr lang="es-MX" dirty="0" smtClean="0"/>
              <a:t>R.1.1 Establecer un sistema de encuestas agropecuarias anuales que incorporen un módulo de comercialización (volúmenes, precios, términos y condiciones de las ventas de primera mano) de los principales productos agropecuarios. Con las características de productores y compradores. Además las encuestas deben:</a:t>
            </a:r>
          </a:p>
          <a:p>
            <a:pPr marL="285750" indent="-285750">
              <a:spcBef>
                <a:spcPts val="600"/>
              </a:spcBef>
              <a:spcAft>
                <a:spcPts val="600"/>
              </a:spcAft>
              <a:buFont typeface="Arial" panose="020B0604020202020204" pitchFamily="34" charset="0"/>
              <a:buChar char="•"/>
            </a:pPr>
            <a:r>
              <a:rPr lang="es-MX" dirty="0"/>
              <a:t>Agregar los datos de unidades de producción que forman parte de una misma empresa o grupo económico</a:t>
            </a:r>
          </a:p>
          <a:p>
            <a:pPr marL="285750" indent="-285750">
              <a:spcBef>
                <a:spcPts val="600"/>
              </a:spcBef>
              <a:spcAft>
                <a:spcPts val="600"/>
              </a:spcAft>
              <a:buFont typeface="Arial" panose="020B0604020202020204" pitchFamily="34" charset="0"/>
              <a:buChar char="•"/>
            </a:pPr>
            <a:r>
              <a:rPr lang="es-MX" dirty="0"/>
              <a:t>Incluir todas las unidades de producción de las mayores empresas o grupos corporativos detectados en el último censo disponible</a:t>
            </a:r>
            <a:r>
              <a:rPr lang="es-MX" dirty="0" smtClean="0"/>
              <a:t>.</a:t>
            </a:r>
            <a:endParaRPr lang="es-MX" dirty="0"/>
          </a:p>
        </p:txBody>
      </p:sp>
      <p:sp>
        <p:nvSpPr>
          <p:cNvPr id="3" name="Rectángulo 2"/>
          <p:cNvSpPr/>
          <p:nvPr/>
        </p:nvSpPr>
        <p:spPr>
          <a:xfrm>
            <a:off x="6096000" y="3309362"/>
            <a:ext cx="5771490" cy="3046988"/>
          </a:xfrm>
          <a:prstGeom prst="rect">
            <a:avLst/>
          </a:prstGeom>
        </p:spPr>
        <p:txBody>
          <a:bodyPr wrap="square">
            <a:spAutoFit/>
          </a:bodyPr>
          <a:lstStyle/>
          <a:p>
            <a:pPr>
              <a:spcBef>
                <a:spcPts val="600"/>
              </a:spcBef>
              <a:spcAft>
                <a:spcPts val="600"/>
              </a:spcAft>
            </a:pPr>
            <a:r>
              <a:rPr lang="es-MX" b="1" dirty="0" smtClean="0"/>
              <a:t>Problema. </a:t>
            </a:r>
            <a:r>
              <a:rPr lang="es-MX" i="1" dirty="0" smtClean="0"/>
              <a:t>Falta de información:</a:t>
            </a:r>
          </a:p>
          <a:p>
            <a:pPr marL="285750" indent="-285750">
              <a:spcBef>
                <a:spcPts val="600"/>
              </a:spcBef>
              <a:spcAft>
                <a:spcPts val="600"/>
              </a:spcAft>
              <a:buFont typeface="Wingdings" panose="05000000000000000000" pitchFamily="2" charset="2"/>
              <a:buChar char="§"/>
            </a:pPr>
            <a:r>
              <a:rPr lang="es-MX" dirty="0" smtClean="0"/>
              <a:t>No hay información suficiente para entender la comercialización de alimentos después de su primera venta.</a:t>
            </a:r>
            <a:endParaRPr lang="es-MX" dirty="0"/>
          </a:p>
          <a:p>
            <a:pPr marL="285750" indent="-285750">
              <a:spcBef>
                <a:spcPts val="600"/>
              </a:spcBef>
              <a:spcAft>
                <a:spcPts val="600"/>
              </a:spcAft>
              <a:buFont typeface="Wingdings" panose="05000000000000000000" pitchFamily="2" charset="2"/>
              <a:buChar char="§"/>
            </a:pPr>
            <a:r>
              <a:rPr lang="es-MX" dirty="0" smtClean="0"/>
              <a:t>No es posible entender el funcionamiento de los mercados si la información no puede agregarse a nivel de empresas o grupos económicos.</a:t>
            </a:r>
            <a:endParaRPr lang="es-MX" dirty="0"/>
          </a:p>
          <a:p>
            <a:pPr marL="285750" indent="-285750">
              <a:spcBef>
                <a:spcPts val="600"/>
              </a:spcBef>
              <a:spcAft>
                <a:spcPts val="600"/>
              </a:spcAft>
              <a:buFont typeface="Wingdings" panose="05000000000000000000" pitchFamily="2" charset="2"/>
              <a:buChar char="§"/>
            </a:pPr>
            <a:r>
              <a:rPr lang="es-MX" dirty="0" smtClean="0"/>
              <a:t>No se captura adecuadamente la información de precios en las ventas de primera mano </a:t>
            </a:r>
            <a:endParaRPr lang="es-MX" dirty="0"/>
          </a:p>
        </p:txBody>
      </p:sp>
      <p:cxnSp>
        <p:nvCxnSpPr>
          <p:cNvPr id="7" name="Conector recto 6"/>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6" name="Marcador de número de diapositiva 5"/>
          <p:cNvSpPr>
            <a:spLocks noGrp="1"/>
          </p:cNvSpPr>
          <p:nvPr>
            <p:ph type="sldNum" sz="quarter" idx="12"/>
          </p:nvPr>
        </p:nvSpPr>
        <p:spPr/>
        <p:txBody>
          <a:bodyPr/>
          <a:lstStyle/>
          <a:p>
            <a:fld id="{BEA7F520-B1AA-47A0-AF60-EF34F0EE4F6A}" type="slidenum">
              <a:rPr lang="es-MX" smtClean="0"/>
              <a:t>18</a:t>
            </a:fld>
            <a:endParaRPr lang="es-MX"/>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552" y="1137444"/>
            <a:ext cx="1698517" cy="2068551"/>
          </a:xfrm>
          <a:prstGeom prst="rect">
            <a:avLst/>
          </a:prstGeom>
        </p:spPr>
      </p:pic>
    </p:spTree>
    <p:extLst>
      <p:ext uri="{BB962C8B-B14F-4D97-AF65-F5344CB8AC3E}">
        <p14:creationId xmlns:p14="http://schemas.microsoft.com/office/powerpoint/2010/main" val="1845346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0825" y="136524"/>
            <a:ext cx="8263783" cy="682625"/>
          </a:xfrm>
        </p:spPr>
        <p:txBody>
          <a:bodyPr>
            <a:noAutofit/>
          </a:bodyPr>
          <a:lstStyle/>
          <a:p>
            <a:pPr algn="l" eaLnBrk="1" hangingPunct="1"/>
            <a:r>
              <a:rPr lang="es-ES" altLang="es-MX" sz="2400" b="1" dirty="0" smtClean="0">
                <a:solidFill>
                  <a:srgbClr val="383F4D"/>
                </a:solidFill>
                <a:latin typeface="Calibri" panose="020F0502020204030204" pitchFamily="34" charset="0"/>
              </a:rPr>
              <a:t>Seguros agropecuarios</a:t>
            </a:r>
          </a:p>
        </p:txBody>
      </p:sp>
      <p:pic>
        <p:nvPicPr>
          <p:cNvPr id="5"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454155" y="1094813"/>
            <a:ext cx="9203877" cy="1200329"/>
          </a:xfrm>
          <a:prstGeom prst="rect">
            <a:avLst/>
          </a:prstGeom>
          <a:ln>
            <a:noFill/>
          </a:ln>
        </p:spPr>
        <p:txBody>
          <a:bodyPr>
            <a:spAutoFit/>
          </a:bodyPr>
          <a:lstStyle/>
          <a:p>
            <a:r>
              <a:rPr lang="es-MX" dirty="0"/>
              <a:t>R.8.2. Establecer un buró de información para los seguros agropecuarios, con el fin de reunir y compartir información existente sobre siniestralidad, bien asegurado, variables meteorológicas, ubicación geo-referenciada de los beneficiarios y otra información relevante para los oferentes de seguros.</a:t>
            </a:r>
          </a:p>
        </p:txBody>
      </p:sp>
      <p:graphicFrame>
        <p:nvGraphicFramePr>
          <p:cNvPr id="17" name="Gráfico 1"/>
          <p:cNvGraphicFramePr/>
          <p:nvPr>
            <p:extLst/>
          </p:nvPr>
        </p:nvGraphicFramePr>
        <p:xfrm>
          <a:off x="454155" y="2570806"/>
          <a:ext cx="6943107" cy="365414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ángulo 15"/>
          <p:cNvSpPr/>
          <p:nvPr/>
        </p:nvSpPr>
        <p:spPr>
          <a:xfrm>
            <a:off x="-172722" y="5457711"/>
            <a:ext cx="6096000" cy="478849"/>
          </a:xfrm>
          <a:prstGeom prst="rect">
            <a:avLst/>
          </a:prstGeom>
        </p:spPr>
        <p:txBody>
          <a:bodyPr>
            <a:spAutoFit/>
          </a:bodyPr>
          <a:lstStyle/>
          <a:p>
            <a:pPr marL="629920" algn="just">
              <a:lnSpc>
                <a:spcPct val="107000"/>
              </a:lnSpc>
            </a:pPr>
            <a:r>
              <a:rPr lang="es-MX" sz="1200" dirty="0">
                <a:latin typeface="Calibri" panose="020F0502020204030204" pitchFamily="34" charset="0"/>
                <a:ea typeface="Calibri" panose="020F0502020204030204" pitchFamily="34" charset="0"/>
                <a:cs typeface="Arial" panose="020B0604020202020204" pitchFamily="34" charset="0"/>
              </a:rPr>
              <a:t>Fuente: Elaborado por la Secretaría Técnica de la COFECE con datos de INEGI, </a:t>
            </a:r>
            <a:r>
              <a:rPr lang="es-MX" sz="1200" i="1" dirty="0">
                <a:latin typeface="Calibri" panose="020F0502020204030204" pitchFamily="34" charset="0"/>
                <a:ea typeface="Calibri" panose="020F0502020204030204" pitchFamily="34" charset="0"/>
                <a:cs typeface="Arial" panose="020B0604020202020204" pitchFamily="34" charset="0"/>
              </a:rPr>
              <a:t>Censo Agrícola</a:t>
            </a:r>
            <a:r>
              <a:rPr lang="es-MX" sz="1200" i="1">
                <a:latin typeface="Calibri" panose="020F0502020204030204" pitchFamily="34" charset="0"/>
                <a:ea typeface="Calibri" panose="020F0502020204030204" pitchFamily="34" charset="0"/>
                <a:cs typeface="Arial" panose="020B0604020202020204" pitchFamily="34" charset="0"/>
              </a:rPr>
              <a:t>, Ganadero  </a:t>
            </a:r>
            <a:r>
              <a:rPr lang="es-MX" sz="1200" i="1" smtClean="0">
                <a:latin typeface="Calibri" panose="020F0502020204030204" pitchFamily="34" charset="0"/>
                <a:ea typeface="Calibri" panose="020F0502020204030204" pitchFamily="34" charset="0"/>
                <a:cs typeface="Arial" panose="020B0604020202020204" pitchFamily="34" charset="0"/>
              </a:rPr>
              <a:t>y </a:t>
            </a:r>
            <a:r>
              <a:rPr lang="es-MX" sz="1200" i="1" dirty="0">
                <a:latin typeface="Calibri" panose="020F0502020204030204" pitchFamily="34" charset="0"/>
                <a:ea typeface="Calibri" panose="020F0502020204030204" pitchFamily="34" charset="0"/>
                <a:cs typeface="Arial" panose="020B0604020202020204" pitchFamily="34" charset="0"/>
              </a:rPr>
              <a:t>Forestal</a:t>
            </a:r>
            <a:r>
              <a:rPr lang="es-MX" sz="1200" dirty="0">
                <a:latin typeface="Calibri" panose="020F0502020204030204" pitchFamily="34" charset="0"/>
                <a:ea typeface="Calibri" panose="020F0502020204030204" pitchFamily="34" charset="0"/>
                <a:cs typeface="Arial" panose="020B0604020202020204" pitchFamily="34" charset="0"/>
              </a:rPr>
              <a:t> 2007.</a:t>
            </a:r>
            <a:endParaRPr lang="es-MX"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1242174" y="1955253"/>
            <a:ext cx="4853826" cy="615553"/>
          </a:xfrm>
          <a:prstGeom prst="rect">
            <a:avLst/>
          </a:prstGeom>
        </p:spPr>
        <p:txBody>
          <a:bodyPr wrap="square">
            <a:spAutoFit/>
          </a:bodyPr>
          <a:lstStyle/>
          <a:p>
            <a:endParaRPr lang="es-MX" dirty="0"/>
          </a:p>
          <a:p>
            <a:pPr algn="ctr"/>
            <a:r>
              <a:rPr lang="es-MX" sz="1600" b="1" dirty="0"/>
              <a:t>Productores que contaban con algún seguro (%)</a:t>
            </a:r>
          </a:p>
        </p:txBody>
      </p:sp>
      <p:sp>
        <p:nvSpPr>
          <p:cNvPr id="19" name="Rectángulo 18"/>
          <p:cNvSpPr/>
          <p:nvPr/>
        </p:nvSpPr>
        <p:spPr>
          <a:xfrm>
            <a:off x="8514608" y="3582954"/>
            <a:ext cx="3035559" cy="1200329"/>
          </a:xfrm>
          <a:prstGeom prst="rect">
            <a:avLst/>
          </a:prstGeom>
          <a:ln>
            <a:noFill/>
          </a:ln>
        </p:spPr>
        <p:txBody>
          <a:bodyPr wrap="square">
            <a:spAutoFit/>
          </a:bodyPr>
          <a:lstStyle/>
          <a:p>
            <a:r>
              <a:rPr lang="es-MX" b="1" dirty="0" smtClean="0"/>
              <a:t>Problema</a:t>
            </a:r>
          </a:p>
          <a:p>
            <a:r>
              <a:rPr lang="es-MX" dirty="0" smtClean="0"/>
              <a:t>Necesidad </a:t>
            </a:r>
            <a:r>
              <a:rPr lang="es-MX" dirty="0"/>
              <a:t>de facilitar la entrada en la </a:t>
            </a:r>
            <a:r>
              <a:rPr lang="es-MX" dirty="0" smtClean="0"/>
              <a:t>industria </a:t>
            </a:r>
            <a:r>
              <a:rPr lang="es-MX" dirty="0"/>
              <a:t>de seguros agropecuarios.</a:t>
            </a:r>
          </a:p>
        </p:txBody>
      </p:sp>
      <p:cxnSp>
        <p:nvCxnSpPr>
          <p:cNvPr id="10" name="Conector recto 9"/>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2" name="Marcador de número de diapositiva 1"/>
          <p:cNvSpPr>
            <a:spLocks noGrp="1"/>
          </p:cNvSpPr>
          <p:nvPr>
            <p:ph type="sldNum" sz="quarter" idx="12"/>
          </p:nvPr>
        </p:nvSpPr>
        <p:spPr/>
        <p:txBody>
          <a:bodyPr/>
          <a:lstStyle/>
          <a:p>
            <a:fld id="{BEA7F520-B1AA-47A0-AF60-EF34F0EE4F6A}" type="slidenum">
              <a:rPr lang="es-MX" smtClean="0"/>
              <a:t>19</a:t>
            </a:fld>
            <a:endParaRPr lang="es-MX"/>
          </a:p>
        </p:txBody>
      </p:sp>
    </p:spTree>
    <p:extLst>
      <p:ext uri="{BB962C8B-B14F-4D97-AF65-F5344CB8AC3E}">
        <p14:creationId xmlns:p14="http://schemas.microsoft.com/office/powerpoint/2010/main" val="3639236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71849" y="241029"/>
            <a:ext cx="8263783" cy="682625"/>
          </a:xfrm>
        </p:spPr>
        <p:txBody>
          <a:bodyPr>
            <a:noAutofit/>
          </a:bodyPr>
          <a:lstStyle/>
          <a:p>
            <a:pPr algn="l" eaLnBrk="1" hangingPunct="1"/>
            <a:r>
              <a:rPr lang="es-ES" altLang="es-MX" sz="2400" b="1" dirty="0" smtClean="0">
                <a:solidFill>
                  <a:srgbClr val="383F4D"/>
                </a:solidFill>
                <a:latin typeface="Calibri" panose="020F0502020204030204" pitchFamily="34" charset="0"/>
              </a:rPr>
              <a:t>Estudios sectoriales sobre competencia</a:t>
            </a:r>
          </a:p>
        </p:txBody>
      </p:sp>
      <p:pic>
        <p:nvPicPr>
          <p:cNvPr id="5" name="Imagen 6" descr="Screen Shot 2014-06-22 at 12.53.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8" name="Rectángulo 7"/>
          <p:cNvSpPr/>
          <p:nvPr/>
        </p:nvSpPr>
        <p:spPr>
          <a:xfrm>
            <a:off x="551329" y="1022416"/>
            <a:ext cx="10802471" cy="5386090"/>
          </a:xfrm>
          <a:prstGeom prst="rect">
            <a:avLst/>
          </a:prstGeom>
        </p:spPr>
        <p:txBody>
          <a:bodyPr wrap="square">
            <a:spAutoFit/>
          </a:bodyPr>
          <a:lstStyle/>
          <a:p>
            <a:pPr algn="just"/>
            <a:r>
              <a:rPr lang="es-MX" sz="2000" b="1" dirty="0" smtClean="0"/>
              <a:t>Objetivos:</a:t>
            </a:r>
            <a:endParaRPr lang="es-MX" sz="2000" dirty="0"/>
          </a:p>
          <a:p>
            <a:pPr marL="342900" indent="-342900" algn="just">
              <a:buFont typeface="Arial" panose="020B0604020202020204" pitchFamily="34" charset="0"/>
              <a:buChar char="•"/>
            </a:pPr>
            <a:r>
              <a:rPr lang="es-MX" sz="2000" dirty="0"/>
              <a:t>Analizar las condiciones de competencia de un sector y sus mercados.</a:t>
            </a:r>
          </a:p>
          <a:p>
            <a:pPr marL="342900" indent="-342900" algn="just">
              <a:buFont typeface="Arial" panose="020B0604020202020204" pitchFamily="34" charset="0"/>
              <a:buChar char="•"/>
            </a:pPr>
            <a:r>
              <a:rPr lang="es-MX" sz="2000" dirty="0"/>
              <a:t>Diagnosticar su </a:t>
            </a:r>
            <a:r>
              <a:rPr lang="es-MX" sz="2000" dirty="0" smtClean="0"/>
              <a:t>funcionamiento.</a:t>
            </a:r>
            <a:endParaRPr lang="es-MX" sz="2000" dirty="0"/>
          </a:p>
          <a:p>
            <a:pPr marL="342900" indent="-342900" algn="just">
              <a:buFont typeface="Arial" panose="020B0604020202020204" pitchFamily="34" charset="0"/>
              <a:buChar char="•"/>
            </a:pPr>
            <a:r>
              <a:rPr lang="es-MX" sz="2000" dirty="0"/>
              <a:t>Detectar áreas de oportunidad para mejorar las condiciones de </a:t>
            </a:r>
            <a:r>
              <a:rPr lang="es-MX" sz="2000" dirty="0" smtClean="0"/>
              <a:t>competencia.</a:t>
            </a:r>
            <a:endParaRPr lang="es-MX" sz="2000" dirty="0"/>
          </a:p>
          <a:p>
            <a:pPr algn="just"/>
            <a:endParaRPr lang="es-MX" sz="2000" dirty="0" smtClean="0"/>
          </a:p>
          <a:p>
            <a:pPr algn="just"/>
            <a:r>
              <a:rPr lang="es-MX" sz="2000" b="1" dirty="0" smtClean="0"/>
              <a:t>Pueden incluir:</a:t>
            </a:r>
            <a:endParaRPr lang="es-MX" sz="2000" dirty="0"/>
          </a:p>
          <a:p>
            <a:pPr marL="342900" indent="-342900" algn="just">
              <a:buFont typeface="Arial" panose="020B0604020202020204" pitchFamily="34" charset="0"/>
              <a:buChar char="•"/>
            </a:pPr>
            <a:r>
              <a:rPr lang="es-MX" sz="2000" dirty="0" smtClean="0"/>
              <a:t>Propuestas </a:t>
            </a:r>
            <a:r>
              <a:rPr lang="es-MX" sz="2000" dirty="0"/>
              <a:t>de liberalización, desregulación o modificación normativa, cuando detecte riesgos al proceso de libre concurrencia y competencia </a:t>
            </a:r>
            <a:r>
              <a:rPr lang="es-MX" sz="2000" dirty="0" smtClean="0"/>
              <a:t>económica o </a:t>
            </a:r>
            <a:r>
              <a:rPr lang="es-MX" sz="2000" dirty="0"/>
              <a:t>identifique un problema de </a:t>
            </a:r>
            <a:r>
              <a:rPr lang="es-MX" sz="2000" dirty="0" smtClean="0"/>
              <a:t>competencia.*</a:t>
            </a:r>
            <a:endParaRPr lang="es-MX" sz="2000" dirty="0"/>
          </a:p>
          <a:p>
            <a:pPr marL="342900" indent="-342900" algn="just">
              <a:buFont typeface="Arial" panose="020B0604020202020204" pitchFamily="34" charset="0"/>
              <a:buChar char="•"/>
            </a:pPr>
            <a:endParaRPr lang="es-MX" sz="2000" dirty="0"/>
          </a:p>
          <a:p>
            <a:pPr algn="just"/>
            <a:r>
              <a:rPr lang="es-MX" sz="2000" dirty="0"/>
              <a:t>Propuestas </a:t>
            </a:r>
            <a:r>
              <a:rPr lang="es-MX" sz="2000" b="1" dirty="0" smtClean="0"/>
              <a:t>dirigidas </a:t>
            </a:r>
            <a:r>
              <a:rPr lang="es-MX" sz="2000" b="1" dirty="0"/>
              <a:t>a:</a:t>
            </a:r>
            <a:endParaRPr lang="es-MX" sz="2000" dirty="0"/>
          </a:p>
          <a:p>
            <a:pPr marL="342900" indent="-342900" algn="just">
              <a:buFont typeface="Arial" panose="020B0604020202020204" pitchFamily="34" charset="0"/>
              <a:buChar char="•"/>
            </a:pPr>
            <a:r>
              <a:rPr lang="es-MX" sz="2000" dirty="0"/>
              <a:t>Reguladores  </a:t>
            </a:r>
            <a:r>
              <a:rPr lang="es-MX" sz="2000" dirty="0" smtClean="0"/>
              <a:t>sectoriales.</a:t>
            </a:r>
            <a:endParaRPr lang="es-MX" sz="2000" dirty="0"/>
          </a:p>
          <a:p>
            <a:pPr marL="342900" indent="-342900" algn="just">
              <a:buFont typeface="Arial" panose="020B0604020202020204" pitchFamily="34" charset="0"/>
              <a:buChar char="•"/>
            </a:pPr>
            <a:r>
              <a:rPr lang="es-MX" sz="2000" dirty="0"/>
              <a:t>Dependencias responsables de la política </a:t>
            </a:r>
            <a:r>
              <a:rPr lang="es-MX" sz="2000" dirty="0" smtClean="0"/>
              <a:t>sectorial.</a:t>
            </a:r>
            <a:endParaRPr lang="es-MX" sz="2000" dirty="0"/>
          </a:p>
          <a:p>
            <a:pPr marL="342900" indent="-342900" algn="just">
              <a:buFont typeface="Arial" panose="020B0604020202020204" pitchFamily="34" charset="0"/>
              <a:buChar char="•"/>
            </a:pPr>
            <a:r>
              <a:rPr lang="es-MX" sz="2000" dirty="0" smtClean="0"/>
              <a:t>Consumidores.</a:t>
            </a:r>
            <a:endParaRPr lang="es-MX" sz="2000" dirty="0"/>
          </a:p>
          <a:p>
            <a:pPr marL="342900" indent="-342900" algn="just">
              <a:buFont typeface="Arial" panose="020B0604020202020204" pitchFamily="34" charset="0"/>
              <a:buChar char="•"/>
            </a:pPr>
            <a:r>
              <a:rPr lang="es-MX" sz="2000" dirty="0"/>
              <a:t>Agentes </a:t>
            </a:r>
            <a:r>
              <a:rPr lang="es-MX" sz="2000" dirty="0" smtClean="0"/>
              <a:t>económicos.</a:t>
            </a:r>
            <a:endParaRPr lang="es-MX" sz="2000" dirty="0"/>
          </a:p>
          <a:p>
            <a:pPr algn="just"/>
            <a:endParaRPr lang="es-MX" sz="2400" dirty="0" smtClean="0"/>
          </a:p>
          <a:p>
            <a:pPr algn="just"/>
            <a:r>
              <a:rPr lang="es-MX" sz="2000" dirty="0" smtClean="0"/>
              <a:t>Un estudio sectorial </a:t>
            </a:r>
            <a:r>
              <a:rPr lang="es-MX" sz="2000" b="1" dirty="0" smtClean="0"/>
              <a:t>no</a:t>
            </a:r>
            <a:r>
              <a:rPr lang="es-MX" sz="2000" dirty="0" smtClean="0"/>
              <a:t> prejuzga sobre posibles conductas anticompetitivas prohibidas por la LFCE.</a:t>
            </a:r>
            <a:endParaRPr lang="es-MX" sz="2000" dirty="0"/>
          </a:p>
        </p:txBody>
      </p:sp>
      <p:sp>
        <p:nvSpPr>
          <p:cNvPr id="2" name="Marcador de número de diapositiva 1"/>
          <p:cNvSpPr>
            <a:spLocks noGrp="1"/>
          </p:cNvSpPr>
          <p:nvPr>
            <p:ph type="sldNum" sz="quarter" idx="12"/>
          </p:nvPr>
        </p:nvSpPr>
        <p:spPr/>
        <p:txBody>
          <a:bodyPr/>
          <a:lstStyle/>
          <a:p>
            <a:fld id="{BEA7F520-B1AA-47A0-AF60-EF34F0EE4F6A}" type="slidenum">
              <a:rPr lang="es-MX" smtClean="0"/>
              <a:t>2</a:t>
            </a:fld>
            <a:endParaRPr lang="es-MX"/>
          </a:p>
        </p:txBody>
      </p:sp>
      <p:sp>
        <p:nvSpPr>
          <p:cNvPr id="3" name="CuadroTexto 2"/>
          <p:cNvSpPr txBox="1"/>
          <p:nvPr/>
        </p:nvSpPr>
        <p:spPr>
          <a:xfrm>
            <a:off x="371849" y="6538912"/>
            <a:ext cx="3258857" cy="276999"/>
          </a:xfrm>
          <a:prstGeom prst="rect">
            <a:avLst/>
          </a:prstGeom>
          <a:noFill/>
        </p:spPr>
        <p:txBody>
          <a:bodyPr wrap="square" rtlCol="0">
            <a:spAutoFit/>
          </a:bodyPr>
          <a:lstStyle/>
          <a:p>
            <a:r>
              <a:rPr lang="es-MX" sz="1200" dirty="0" smtClean="0"/>
              <a:t>*Art. 12, XXIII de la LFCE</a:t>
            </a:r>
            <a:endParaRPr lang="es-MX" sz="1200" dirty="0"/>
          </a:p>
        </p:txBody>
      </p:sp>
    </p:spTree>
    <p:extLst>
      <p:ext uri="{BB962C8B-B14F-4D97-AF65-F5344CB8AC3E}">
        <p14:creationId xmlns:p14="http://schemas.microsoft.com/office/powerpoint/2010/main" val="430831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6817" y="185899"/>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Almacenamiento</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55393" y="1183290"/>
            <a:ext cx="5540607" cy="4185761"/>
          </a:xfrm>
          <a:prstGeom prst="rect">
            <a:avLst/>
          </a:prstGeom>
        </p:spPr>
        <p:txBody>
          <a:bodyPr wrap="square">
            <a:spAutoFit/>
          </a:bodyPr>
          <a:lstStyle/>
          <a:p>
            <a:pPr algn="just">
              <a:spcBef>
                <a:spcPts val="600"/>
              </a:spcBef>
              <a:spcAft>
                <a:spcPts val="600"/>
              </a:spcAft>
            </a:pPr>
            <a:r>
              <a:rPr lang="es-MX" dirty="0"/>
              <a:t>R.4.3 Crear un sistema de almacenamiento basado en:</a:t>
            </a:r>
          </a:p>
          <a:p>
            <a:pPr marL="800100" lvl="1" indent="-342900" algn="just">
              <a:spcBef>
                <a:spcPts val="600"/>
              </a:spcBef>
              <a:spcAft>
                <a:spcPts val="600"/>
              </a:spcAft>
              <a:buFont typeface="+mj-lt"/>
              <a:buAutoNum type="arabicPeriod"/>
            </a:pPr>
            <a:r>
              <a:rPr lang="es-MX" dirty="0" smtClean="0"/>
              <a:t>Normas </a:t>
            </a:r>
            <a:r>
              <a:rPr lang="es-MX" dirty="0"/>
              <a:t>y estándares de servicios de almacenamiento para garantizar la calidad </a:t>
            </a:r>
            <a:r>
              <a:rPr lang="es-MX" dirty="0" smtClean="0"/>
              <a:t>de </a:t>
            </a:r>
            <a:r>
              <a:rPr lang="es-MX" dirty="0"/>
              <a:t>los </a:t>
            </a:r>
            <a:r>
              <a:rPr lang="es-MX" dirty="0" smtClean="0"/>
              <a:t>productos;</a:t>
            </a:r>
            <a:endParaRPr lang="es-MX" dirty="0"/>
          </a:p>
          <a:p>
            <a:pPr marL="800100" lvl="1" indent="-342900" algn="just">
              <a:spcBef>
                <a:spcPts val="600"/>
              </a:spcBef>
              <a:spcAft>
                <a:spcPts val="600"/>
              </a:spcAft>
              <a:buFont typeface="+mj-lt"/>
              <a:buAutoNum type="arabicPeriod"/>
            </a:pPr>
            <a:r>
              <a:rPr lang="es-MX" dirty="0" smtClean="0"/>
              <a:t>Mecanismos </a:t>
            </a:r>
            <a:r>
              <a:rPr lang="es-MX" dirty="0"/>
              <a:t>que transparenten la existencia de la mercancía, el emisor del documento </a:t>
            </a:r>
            <a:r>
              <a:rPr lang="es-MX" dirty="0" smtClean="0"/>
              <a:t>comprobatorio </a:t>
            </a:r>
            <a:r>
              <a:rPr lang="es-MX" dirty="0"/>
              <a:t>y la propiedad de la </a:t>
            </a:r>
            <a:r>
              <a:rPr lang="es-MX" dirty="0" smtClean="0"/>
              <a:t>mercancía;</a:t>
            </a:r>
            <a:endParaRPr lang="es-MX" dirty="0"/>
          </a:p>
          <a:p>
            <a:pPr marL="800100" lvl="1" indent="-342900" algn="just">
              <a:spcBef>
                <a:spcPts val="600"/>
              </a:spcBef>
              <a:spcAft>
                <a:spcPts val="600"/>
              </a:spcAft>
              <a:buFont typeface="+mj-lt"/>
              <a:buAutoNum type="arabicPeriod"/>
            </a:pPr>
            <a:r>
              <a:rPr lang="es-MX" dirty="0" smtClean="0"/>
              <a:t>Plataformas </a:t>
            </a:r>
            <a:r>
              <a:rPr lang="es-MX" dirty="0"/>
              <a:t>electrónicas de subastas, y</a:t>
            </a:r>
          </a:p>
          <a:p>
            <a:pPr marL="800100" lvl="1" indent="-342900" algn="just">
              <a:spcBef>
                <a:spcPts val="600"/>
              </a:spcBef>
              <a:spcAft>
                <a:spcPts val="600"/>
              </a:spcAft>
              <a:buFont typeface="+mj-lt"/>
              <a:buAutoNum type="arabicPeriod"/>
            </a:pPr>
            <a:r>
              <a:rPr lang="es-MX" dirty="0" smtClean="0"/>
              <a:t>Formadores </a:t>
            </a:r>
            <a:r>
              <a:rPr lang="es-MX" dirty="0"/>
              <a:t>de </a:t>
            </a:r>
            <a:r>
              <a:rPr lang="es-MX" dirty="0" smtClean="0"/>
              <a:t>mercado.</a:t>
            </a:r>
            <a:endParaRPr lang="es-MX" dirty="0"/>
          </a:p>
          <a:p>
            <a:pPr lvl="1" algn="just">
              <a:spcBef>
                <a:spcPts val="600"/>
              </a:spcBef>
              <a:spcAft>
                <a:spcPts val="600"/>
              </a:spcAft>
            </a:pPr>
            <a:r>
              <a:rPr lang="es-MX" dirty="0"/>
              <a:t> Los almacenes que cumplan las normas y estándares podrán emitir los documentos </a:t>
            </a:r>
            <a:r>
              <a:rPr lang="es-MX" dirty="0" smtClean="0"/>
              <a:t>que </a:t>
            </a:r>
            <a:r>
              <a:rPr lang="es-MX" dirty="0"/>
              <a:t>avalen la existencia del </a:t>
            </a:r>
            <a:r>
              <a:rPr lang="es-MX" dirty="0" smtClean="0"/>
              <a:t>producto.</a:t>
            </a:r>
            <a:endParaRPr lang="es-MX" dirty="0"/>
          </a:p>
        </p:txBody>
      </p:sp>
      <p:sp>
        <p:nvSpPr>
          <p:cNvPr id="7" name="Rectángulo 6"/>
          <p:cNvSpPr/>
          <p:nvPr/>
        </p:nvSpPr>
        <p:spPr>
          <a:xfrm>
            <a:off x="6729636" y="4307258"/>
            <a:ext cx="5140452" cy="923330"/>
          </a:xfrm>
          <a:prstGeom prst="rect">
            <a:avLst/>
          </a:prstGeom>
        </p:spPr>
        <p:txBody>
          <a:bodyPr wrap="square">
            <a:spAutoFit/>
          </a:bodyPr>
          <a:lstStyle/>
          <a:p>
            <a:pPr algn="just"/>
            <a:r>
              <a:rPr lang="es-MX" b="1" dirty="0" smtClean="0"/>
              <a:t>Problema. </a:t>
            </a:r>
            <a:r>
              <a:rPr lang="es-MX" dirty="0" smtClean="0"/>
              <a:t>Almacenamiento insuficiente con </a:t>
            </a:r>
            <a:r>
              <a:rPr lang="es-MX" dirty="0"/>
              <a:t>calidad heterogénea que obstaculiza el desarrollo de un mercado de </a:t>
            </a:r>
            <a:r>
              <a:rPr lang="es-MX" dirty="0" smtClean="0"/>
              <a:t>físicos</a:t>
            </a:r>
            <a:endParaRPr lang="es-MX" dirty="0">
              <a:solidFill>
                <a:srgbClr val="FF0000"/>
              </a:solidFill>
            </a:endParaRPr>
          </a:p>
        </p:txBody>
      </p:sp>
      <p:cxnSp>
        <p:nvCxnSpPr>
          <p:cNvPr id="8" name="Conector recto 7"/>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3" name="Marcador de número de diapositiva 2"/>
          <p:cNvSpPr>
            <a:spLocks noGrp="1"/>
          </p:cNvSpPr>
          <p:nvPr>
            <p:ph type="sldNum" sz="quarter" idx="12"/>
          </p:nvPr>
        </p:nvSpPr>
        <p:spPr/>
        <p:txBody>
          <a:bodyPr/>
          <a:lstStyle/>
          <a:p>
            <a:fld id="{BEA7F520-B1AA-47A0-AF60-EF34F0EE4F6A}" type="slidenum">
              <a:rPr lang="es-MX" smtClean="0"/>
              <a:t>20</a:t>
            </a:fld>
            <a:endParaRPr lang="es-MX"/>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1412" y="1384962"/>
            <a:ext cx="3746010" cy="2694187"/>
          </a:xfrm>
          <a:prstGeom prst="rect">
            <a:avLst/>
          </a:prstGeom>
        </p:spPr>
      </p:pic>
    </p:spTree>
    <p:extLst>
      <p:ext uri="{BB962C8B-B14F-4D97-AF65-F5344CB8AC3E}">
        <p14:creationId xmlns:p14="http://schemas.microsoft.com/office/powerpoint/2010/main" val="31864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6817" y="185899"/>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Consideraciones finales</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cto 7"/>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3" name="Marcador de número de diapositiva 2"/>
          <p:cNvSpPr>
            <a:spLocks noGrp="1"/>
          </p:cNvSpPr>
          <p:nvPr>
            <p:ph type="sldNum" sz="quarter" idx="12"/>
          </p:nvPr>
        </p:nvSpPr>
        <p:spPr/>
        <p:txBody>
          <a:bodyPr/>
          <a:lstStyle/>
          <a:p>
            <a:fld id="{BEA7F520-B1AA-47A0-AF60-EF34F0EE4F6A}" type="slidenum">
              <a:rPr lang="es-MX" smtClean="0"/>
              <a:t>21</a:t>
            </a:fld>
            <a:endParaRPr lang="es-MX"/>
          </a:p>
        </p:txBody>
      </p:sp>
      <p:sp>
        <p:nvSpPr>
          <p:cNvPr id="2" name="CuadroTexto 1"/>
          <p:cNvSpPr txBox="1"/>
          <p:nvPr/>
        </p:nvSpPr>
        <p:spPr>
          <a:xfrm>
            <a:off x="874059" y="1358153"/>
            <a:ext cx="10031506" cy="3847207"/>
          </a:xfrm>
          <a:prstGeom prst="rect">
            <a:avLst/>
          </a:prstGeom>
          <a:noFill/>
        </p:spPr>
        <p:txBody>
          <a:bodyPr wrap="square" rtlCol="0">
            <a:spAutoFit/>
          </a:bodyPr>
          <a:lstStyle/>
          <a:p>
            <a:pPr marL="285750" indent="-285750">
              <a:buFont typeface="Arial" panose="020B0604020202020204" pitchFamily="34" charset="0"/>
              <a:buChar char="•"/>
            </a:pPr>
            <a:r>
              <a:rPr lang="es-MX" sz="2000" dirty="0"/>
              <a:t>El sector está fuertemente regulado e intervenido por las autoridades públicas de los distintos órdenes de gobierno</a:t>
            </a:r>
            <a:r>
              <a:rPr lang="es-MX" sz="2000" dirty="0" smtClean="0"/>
              <a:t>.</a:t>
            </a:r>
          </a:p>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smtClean="0"/>
              <a:t>El </a:t>
            </a:r>
            <a:r>
              <a:rPr lang="es-MX" sz="2400" b="1" cap="small" dirty="0">
                <a:solidFill>
                  <a:srgbClr val="73CCBD"/>
                </a:solidFill>
              </a:rPr>
              <a:t>Reporte de Condiciones de Competencia en el Sector Agroalimentario</a:t>
            </a:r>
            <a:r>
              <a:rPr lang="es-MX" sz="2000" dirty="0" smtClean="0">
                <a:solidFill>
                  <a:srgbClr val="73CCBD"/>
                </a:solidFill>
              </a:rPr>
              <a:t> </a:t>
            </a:r>
            <a:r>
              <a:rPr lang="es-MX" sz="2000" dirty="0" smtClean="0"/>
              <a:t>concluye con 27 recomendaciones.</a:t>
            </a:r>
          </a:p>
          <a:p>
            <a:pPr marL="285750" indent="-285750">
              <a:buFont typeface="Arial" panose="020B0604020202020204" pitchFamily="34" charset="0"/>
              <a:buChar char="•"/>
            </a:pPr>
            <a:endParaRPr lang="es-MX" sz="2000" dirty="0"/>
          </a:p>
          <a:p>
            <a:pPr marL="285750" indent="-285750">
              <a:buFont typeface="Arial" panose="020B0604020202020204" pitchFamily="34" charset="0"/>
              <a:buChar char="•"/>
            </a:pPr>
            <a:r>
              <a:rPr lang="es-MX" sz="2000" dirty="0" smtClean="0"/>
              <a:t>Su objetivo es propiciar, junto con otras áreas de gobierno, una mayor rivalidad entre los productores o comercializadores de estos productos, con la finalidad de generar mayor competencia, lograr costos más bajos y ofrecer mejores precios en beneficio de todos los consumidores del país.</a:t>
            </a:r>
          </a:p>
          <a:p>
            <a:pPr marL="285750" indent="-285750">
              <a:buFont typeface="Arial" panose="020B0604020202020204" pitchFamily="34" charset="0"/>
              <a:buChar char="•"/>
            </a:pPr>
            <a:endParaRPr lang="es-MX" sz="2000" dirty="0" smtClean="0"/>
          </a:p>
          <a:p>
            <a:pPr marL="285750" indent="-285750">
              <a:buFont typeface="Arial" panose="020B0604020202020204" pitchFamily="34" charset="0"/>
              <a:buChar char="•"/>
            </a:pPr>
            <a:endParaRPr lang="es-MX" sz="2000" dirty="0"/>
          </a:p>
        </p:txBody>
      </p:sp>
    </p:spTree>
    <p:extLst>
      <p:ext uri="{BB962C8B-B14F-4D97-AF65-F5344CB8AC3E}">
        <p14:creationId xmlns:p14="http://schemas.microsoft.com/office/powerpoint/2010/main" val="1433923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23141" y="3198167"/>
            <a:ext cx="6345717" cy="461665"/>
          </a:xfrm>
          <a:prstGeom prst="rect">
            <a:avLst/>
          </a:prstGeom>
          <a:noFill/>
        </p:spPr>
        <p:txBody>
          <a:bodyPr wrap="square" rtlCol="0">
            <a:spAutoFit/>
          </a:bodyPr>
          <a:lstStyle/>
          <a:p>
            <a:r>
              <a:rPr lang="es-MX" sz="2400" b="1" dirty="0" smtClean="0">
                <a:solidFill>
                  <a:srgbClr val="383F4D"/>
                </a:solidFill>
              </a:rPr>
              <a:t>UN MÉXICO MEJOR ES COMPETENCIA DE TODOS</a:t>
            </a:r>
            <a:endParaRPr lang="es-MX" sz="2400" b="1" dirty="0">
              <a:solidFill>
                <a:srgbClr val="383F4D"/>
              </a:solidFill>
            </a:endParaRPr>
          </a:p>
        </p:txBody>
      </p:sp>
      <p:cxnSp>
        <p:nvCxnSpPr>
          <p:cNvPr id="6" name="Conector recto 5"/>
          <p:cNvCxnSpPr/>
          <p:nvPr/>
        </p:nvCxnSpPr>
        <p:spPr>
          <a:xfrm>
            <a:off x="3007605" y="3121048"/>
            <a:ext cx="6136395" cy="0"/>
          </a:xfrm>
          <a:prstGeom prst="line">
            <a:avLst/>
          </a:prstGeom>
          <a:ln>
            <a:solidFill>
              <a:srgbClr val="383F4D"/>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3007605" y="3715959"/>
            <a:ext cx="6136395" cy="0"/>
          </a:xfrm>
          <a:prstGeom prst="line">
            <a:avLst/>
          </a:prstGeom>
          <a:ln>
            <a:solidFill>
              <a:srgbClr val="383F4D"/>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p:cNvSpPr>
            <a:spLocks noGrp="1"/>
          </p:cNvSpPr>
          <p:nvPr>
            <p:ph type="sldNum" sz="quarter" idx="12"/>
          </p:nvPr>
        </p:nvSpPr>
        <p:spPr/>
        <p:txBody>
          <a:bodyPr/>
          <a:lstStyle/>
          <a:p>
            <a:fld id="{BEA7F520-B1AA-47A0-AF60-EF34F0EE4F6A}" type="slidenum">
              <a:rPr lang="es-MX" smtClean="0"/>
              <a:t>22</a:t>
            </a:fld>
            <a:endParaRPr lang="es-MX" dirty="0"/>
          </a:p>
        </p:txBody>
      </p:sp>
      <p:sp>
        <p:nvSpPr>
          <p:cNvPr id="3" name="CuadroTexto 2"/>
          <p:cNvSpPr txBox="1"/>
          <p:nvPr/>
        </p:nvSpPr>
        <p:spPr>
          <a:xfrm>
            <a:off x="3007605" y="5299774"/>
            <a:ext cx="6136396" cy="923330"/>
          </a:xfrm>
          <a:prstGeom prst="rect">
            <a:avLst/>
          </a:prstGeom>
          <a:noFill/>
        </p:spPr>
        <p:txBody>
          <a:bodyPr wrap="square" rtlCol="0">
            <a:spAutoFit/>
          </a:bodyPr>
          <a:lstStyle/>
          <a:p>
            <a:pPr algn="ctr"/>
            <a:r>
              <a:rPr lang="es-MX" dirty="0" smtClean="0"/>
              <a:t>Consulte el </a:t>
            </a:r>
            <a:r>
              <a:rPr lang="es-MX" i="1" dirty="0" smtClean="0">
                <a:solidFill>
                  <a:srgbClr val="389886"/>
                </a:solidFill>
              </a:rPr>
              <a:t>Reporte sobre las Condiciones de Competencia en el Sector Agroalimentario </a:t>
            </a:r>
            <a:r>
              <a:rPr lang="es-MX" dirty="0" smtClean="0"/>
              <a:t>en su </a:t>
            </a:r>
            <a:r>
              <a:rPr lang="es-MX" dirty="0" err="1" smtClean="0"/>
              <a:t>micrositio</a:t>
            </a:r>
            <a:r>
              <a:rPr lang="es-MX" dirty="0" smtClean="0"/>
              <a:t> en:</a:t>
            </a:r>
          </a:p>
          <a:p>
            <a:pPr algn="ctr"/>
            <a:r>
              <a:rPr lang="es-MX" dirty="0" smtClean="0"/>
              <a:t>www. cofece.mx</a:t>
            </a:r>
            <a:endParaRPr lang="es-MX" dirty="0"/>
          </a:p>
        </p:txBody>
      </p:sp>
    </p:spTree>
    <p:extLst>
      <p:ext uri="{BB962C8B-B14F-4D97-AF65-F5344CB8AC3E}">
        <p14:creationId xmlns:p14="http://schemas.microsoft.com/office/powerpoint/2010/main" val="2618903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0825" y="136524"/>
            <a:ext cx="8263783" cy="682625"/>
          </a:xfrm>
        </p:spPr>
        <p:txBody>
          <a:bodyPr>
            <a:noAutofit/>
          </a:bodyPr>
          <a:lstStyle/>
          <a:p>
            <a:r>
              <a:rPr lang="es-MX" altLang="es-MX" sz="2400" b="1" dirty="0" smtClean="0">
                <a:latin typeface="Calibri" panose="020F0502020204030204" pitchFamily="34" charset="0"/>
              </a:rPr>
              <a:t>Motivación</a:t>
            </a:r>
            <a:endParaRPr lang="es-ES" altLang="es-MX" sz="2400" b="1" dirty="0" smtClean="0">
              <a:latin typeface="Calibri" panose="020F0502020204030204" pitchFamily="34" charset="0"/>
            </a:endParaRPr>
          </a:p>
        </p:txBody>
      </p:sp>
      <p:pic>
        <p:nvPicPr>
          <p:cNvPr id="5" name="Imagen 6" descr="Screen Shot 2014-06-22 at 12.53.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21305" y="1791365"/>
            <a:ext cx="6549390" cy="4887178"/>
          </a:xfrm>
          <a:prstGeom prst="rect">
            <a:avLst/>
          </a:prstGeom>
          <a:ln w="57150">
            <a:solidFill>
              <a:srgbClr val="73CCBD"/>
            </a:solidFill>
          </a:ln>
        </p:spPr>
      </p:pic>
      <p:sp>
        <p:nvSpPr>
          <p:cNvPr id="8" name="CuadroTexto 7"/>
          <p:cNvSpPr txBox="1"/>
          <p:nvPr/>
        </p:nvSpPr>
        <p:spPr>
          <a:xfrm>
            <a:off x="778176" y="982980"/>
            <a:ext cx="10635648" cy="707886"/>
          </a:xfrm>
          <a:prstGeom prst="rect">
            <a:avLst/>
          </a:prstGeom>
          <a:noFill/>
        </p:spPr>
        <p:txBody>
          <a:bodyPr wrap="square" rtlCol="0">
            <a:spAutoFit/>
          </a:bodyPr>
          <a:lstStyle/>
          <a:p>
            <a:pPr algn="ctr"/>
            <a:r>
              <a:rPr lang="es-MX" sz="2000" b="1" dirty="0"/>
              <a:t>Comparación internacional</a:t>
            </a:r>
            <a:endParaRPr lang="es-MX" sz="2000" dirty="0" smtClean="0"/>
          </a:p>
          <a:p>
            <a:pPr algn="ctr"/>
            <a:r>
              <a:rPr lang="es-MX" sz="2000" b="1" dirty="0"/>
              <a:t>Proporción del ingreso que destinan las familias al gasto en alimentos</a:t>
            </a:r>
            <a:endParaRPr lang="es-MX" sz="2000" dirty="0"/>
          </a:p>
        </p:txBody>
      </p:sp>
      <p:sp>
        <p:nvSpPr>
          <p:cNvPr id="3" name="Marcador de número de diapositiva 2"/>
          <p:cNvSpPr>
            <a:spLocks noGrp="1"/>
          </p:cNvSpPr>
          <p:nvPr>
            <p:ph type="sldNum" sz="quarter" idx="12"/>
          </p:nvPr>
        </p:nvSpPr>
        <p:spPr/>
        <p:txBody>
          <a:bodyPr/>
          <a:lstStyle/>
          <a:p>
            <a:fld id="{BEA7F520-B1AA-47A0-AF60-EF34F0EE4F6A}" type="slidenum">
              <a:rPr lang="es-MX" smtClean="0"/>
              <a:t>3</a:t>
            </a:fld>
            <a:endParaRPr lang="es-MX"/>
          </a:p>
        </p:txBody>
      </p:sp>
    </p:spTree>
    <p:extLst>
      <p:ext uri="{BB962C8B-B14F-4D97-AF65-F5344CB8AC3E}">
        <p14:creationId xmlns:p14="http://schemas.microsoft.com/office/powerpoint/2010/main" val="46881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0825" y="136524"/>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Motivación</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graphicFrame>
        <p:nvGraphicFramePr>
          <p:cNvPr id="8" name="Gráfico 2"/>
          <p:cNvGraphicFramePr>
            <a:graphicFrameLocks/>
          </p:cNvGraphicFramePr>
          <p:nvPr>
            <p:extLst>
              <p:ext uri="{D42A27DB-BD31-4B8C-83A1-F6EECF244321}">
                <p14:modId xmlns:p14="http://schemas.microsoft.com/office/powerpoint/2010/main" val="584865803"/>
              </p:ext>
            </p:extLst>
          </p:nvPr>
        </p:nvGraphicFramePr>
        <p:xfrm>
          <a:off x="250826" y="1091215"/>
          <a:ext cx="11495698" cy="5407046"/>
        </p:xfrm>
        <a:graphic>
          <a:graphicData uri="http://schemas.openxmlformats.org/drawingml/2006/chart">
            <c:chart xmlns:c="http://schemas.openxmlformats.org/drawingml/2006/chart" xmlns:r="http://schemas.openxmlformats.org/officeDocument/2006/relationships" r:id="rId4"/>
          </a:graphicData>
        </a:graphic>
      </p:graphicFrame>
      <p:sp>
        <p:nvSpPr>
          <p:cNvPr id="2" name="Marcador de número de diapositiva 1"/>
          <p:cNvSpPr>
            <a:spLocks noGrp="1"/>
          </p:cNvSpPr>
          <p:nvPr>
            <p:ph type="sldNum" sz="quarter" idx="12"/>
          </p:nvPr>
        </p:nvSpPr>
        <p:spPr/>
        <p:txBody>
          <a:bodyPr/>
          <a:lstStyle/>
          <a:p>
            <a:fld id="{BEA7F520-B1AA-47A0-AF60-EF34F0EE4F6A}" type="slidenum">
              <a:rPr lang="es-MX" smtClean="0"/>
              <a:t>4</a:t>
            </a:fld>
            <a:endParaRPr lang="es-MX"/>
          </a:p>
        </p:txBody>
      </p:sp>
    </p:spTree>
    <p:extLst>
      <p:ext uri="{BB962C8B-B14F-4D97-AF65-F5344CB8AC3E}">
        <p14:creationId xmlns:p14="http://schemas.microsoft.com/office/powerpoint/2010/main" val="3562341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0825" y="136524"/>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Características de los mercados agrícolas</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44" name="13 CuadroTexto"/>
          <p:cNvSpPr txBox="1">
            <a:spLocks noChangeArrowheads="1"/>
          </p:cNvSpPr>
          <p:nvPr/>
        </p:nvSpPr>
        <p:spPr bwMode="auto">
          <a:xfrm>
            <a:off x="950311" y="1586662"/>
            <a:ext cx="1744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MX" altLang="es-MX" sz="2000" b="1" dirty="0">
                <a:solidFill>
                  <a:srgbClr val="404040"/>
                </a:solidFill>
                <a:latin typeface="+mn-lt"/>
              </a:rPr>
              <a:t>Características</a:t>
            </a:r>
          </a:p>
        </p:txBody>
      </p:sp>
      <p:sp>
        <p:nvSpPr>
          <p:cNvPr id="45" name="14 CuadroTexto"/>
          <p:cNvSpPr txBox="1">
            <a:spLocks noChangeArrowheads="1"/>
          </p:cNvSpPr>
          <p:nvPr/>
        </p:nvSpPr>
        <p:spPr bwMode="auto">
          <a:xfrm>
            <a:off x="7977654" y="1218915"/>
            <a:ext cx="3086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MX" altLang="es-MX" sz="2000" b="1" dirty="0">
                <a:solidFill>
                  <a:srgbClr val="404040"/>
                </a:solidFill>
                <a:latin typeface="+mn-lt"/>
              </a:rPr>
              <a:t>Requerimientos específicos</a:t>
            </a:r>
          </a:p>
        </p:txBody>
      </p:sp>
      <p:grpSp>
        <p:nvGrpSpPr>
          <p:cNvPr id="46" name="18 Grupo"/>
          <p:cNvGrpSpPr>
            <a:grpSpLocks/>
          </p:cNvGrpSpPr>
          <p:nvPr/>
        </p:nvGrpSpPr>
        <p:grpSpPr bwMode="auto">
          <a:xfrm>
            <a:off x="679952" y="2920002"/>
            <a:ext cx="1880668" cy="1797785"/>
            <a:chOff x="107504" y="3356992"/>
            <a:chExt cx="1656184" cy="1584176"/>
          </a:xfrm>
        </p:grpSpPr>
        <p:sp>
          <p:nvSpPr>
            <p:cNvPr id="77" name="15 Elipse"/>
            <p:cNvSpPr/>
            <p:nvPr/>
          </p:nvSpPr>
          <p:spPr>
            <a:xfrm>
              <a:off x="288242" y="3428289"/>
              <a:ext cx="1475446" cy="1476361"/>
            </a:xfrm>
            <a:prstGeom prst="ellipse">
              <a:avLst/>
            </a:prstGeom>
            <a:solidFill>
              <a:srgbClr val="7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78" name="17 Elipse"/>
            <p:cNvSpPr/>
            <p:nvPr/>
          </p:nvSpPr>
          <p:spPr>
            <a:xfrm>
              <a:off x="107504" y="3356992"/>
              <a:ext cx="1584931" cy="1584176"/>
            </a:xfrm>
            <a:prstGeom prst="ellipse">
              <a:avLst/>
            </a:prstGeom>
            <a:noFill/>
            <a:ln w="9525">
              <a:solidFill>
                <a:srgbClr val="74CCB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grpSp>
      <p:grpSp>
        <p:nvGrpSpPr>
          <p:cNvPr id="47" name="19 Grupo"/>
          <p:cNvGrpSpPr>
            <a:grpSpLocks/>
          </p:cNvGrpSpPr>
          <p:nvPr/>
        </p:nvGrpSpPr>
        <p:grpSpPr bwMode="auto">
          <a:xfrm>
            <a:off x="9631379" y="2920002"/>
            <a:ext cx="1880668" cy="1797785"/>
            <a:chOff x="107504" y="3356992"/>
            <a:chExt cx="1656184" cy="1584176"/>
          </a:xfrm>
        </p:grpSpPr>
        <p:sp>
          <p:nvSpPr>
            <p:cNvPr id="75" name="20 Elipse"/>
            <p:cNvSpPr/>
            <p:nvPr/>
          </p:nvSpPr>
          <p:spPr>
            <a:xfrm>
              <a:off x="288242" y="3428289"/>
              <a:ext cx="1475446" cy="1476361"/>
            </a:xfrm>
            <a:prstGeom prst="ellipse">
              <a:avLst/>
            </a:prstGeom>
            <a:solidFill>
              <a:srgbClr val="7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76" name="21 Elipse"/>
            <p:cNvSpPr/>
            <p:nvPr/>
          </p:nvSpPr>
          <p:spPr>
            <a:xfrm>
              <a:off x="107504" y="3356992"/>
              <a:ext cx="1584931" cy="1584176"/>
            </a:xfrm>
            <a:prstGeom prst="ellipse">
              <a:avLst/>
            </a:prstGeom>
            <a:noFill/>
            <a:ln w="9525">
              <a:solidFill>
                <a:srgbClr val="74CCB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grpSp>
      <p:sp>
        <p:nvSpPr>
          <p:cNvPr id="48" name="23 Rectángulo"/>
          <p:cNvSpPr/>
          <p:nvPr/>
        </p:nvSpPr>
        <p:spPr>
          <a:xfrm>
            <a:off x="2740201" y="1666882"/>
            <a:ext cx="2415464" cy="895932"/>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49" name="24 Rectángulo"/>
          <p:cNvSpPr/>
          <p:nvPr/>
        </p:nvSpPr>
        <p:spPr>
          <a:xfrm>
            <a:off x="2740201" y="2562814"/>
            <a:ext cx="2415464" cy="893958"/>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0" name="25 Rectángulo"/>
          <p:cNvSpPr/>
          <p:nvPr/>
        </p:nvSpPr>
        <p:spPr>
          <a:xfrm>
            <a:off x="2740201" y="3456772"/>
            <a:ext cx="2415464" cy="895932"/>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1" name="26 Rectángulo"/>
          <p:cNvSpPr/>
          <p:nvPr/>
        </p:nvSpPr>
        <p:spPr>
          <a:xfrm>
            <a:off x="2740201" y="4352703"/>
            <a:ext cx="2415464" cy="893959"/>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2" name="27 Rectángulo"/>
          <p:cNvSpPr/>
          <p:nvPr/>
        </p:nvSpPr>
        <p:spPr>
          <a:xfrm>
            <a:off x="2740201" y="5246663"/>
            <a:ext cx="2415464" cy="895932"/>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3" name="34 Rectángulo"/>
          <p:cNvSpPr/>
          <p:nvPr/>
        </p:nvSpPr>
        <p:spPr>
          <a:xfrm>
            <a:off x="5514827" y="1218915"/>
            <a:ext cx="2417438" cy="895932"/>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4" name="35 Rectángulo"/>
          <p:cNvSpPr/>
          <p:nvPr/>
        </p:nvSpPr>
        <p:spPr>
          <a:xfrm>
            <a:off x="5514827" y="3008806"/>
            <a:ext cx="2417438" cy="895932"/>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5" name="36 Rectángulo"/>
          <p:cNvSpPr/>
          <p:nvPr/>
        </p:nvSpPr>
        <p:spPr>
          <a:xfrm>
            <a:off x="5514827" y="4800670"/>
            <a:ext cx="2417438" cy="893958"/>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6" name="37 Rectángulo"/>
          <p:cNvSpPr/>
          <p:nvPr/>
        </p:nvSpPr>
        <p:spPr>
          <a:xfrm>
            <a:off x="5514827" y="5694628"/>
            <a:ext cx="2417438" cy="895932"/>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7" name="38 Rectángulo"/>
          <p:cNvSpPr/>
          <p:nvPr/>
        </p:nvSpPr>
        <p:spPr>
          <a:xfrm>
            <a:off x="5514827" y="3904738"/>
            <a:ext cx="2417438" cy="895932"/>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8" name="39 Rectángulo"/>
          <p:cNvSpPr/>
          <p:nvPr/>
        </p:nvSpPr>
        <p:spPr>
          <a:xfrm>
            <a:off x="5514827" y="2114847"/>
            <a:ext cx="2417438" cy="893959"/>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9" name="41 Flecha derecha"/>
          <p:cNvSpPr/>
          <p:nvPr/>
        </p:nvSpPr>
        <p:spPr>
          <a:xfrm>
            <a:off x="7932266" y="3431118"/>
            <a:ext cx="1610310" cy="921586"/>
          </a:xfrm>
          <a:prstGeom prst="rightArrow">
            <a:avLst/>
          </a:prstGeom>
          <a:solidFill>
            <a:srgbClr val="00206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60" name="42 Rectángulo"/>
          <p:cNvSpPr/>
          <p:nvPr/>
        </p:nvSpPr>
        <p:spPr>
          <a:xfrm>
            <a:off x="2766235" y="1935267"/>
            <a:ext cx="2417437" cy="4479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anchor="ctr"/>
          <a:lstStyle/>
          <a:p>
            <a:pPr algn="ctr" defTabSz="488950" eaLnBrk="1" hangingPunct="1">
              <a:lnSpc>
                <a:spcPct val="90000"/>
              </a:lnSpc>
              <a:spcAft>
                <a:spcPct val="35000"/>
              </a:spcAft>
              <a:defRPr/>
            </a:pPr>
            <a:r>
              <a:rPr lang="es-MX" dirty="0">
                <a:solidFill>
                  <a:srgbClr val="383F4D"/>
                </a:solidFill>
                <a:ea typeface="MS PGothic" pitchFamily="34" charset="-128"/>
              </a:rPr>
              <a:t>Producción volátil y estacional</a:t>
            </a:r>
          </a:p>
        </p:txBody>
      </p:sp>
      <p:sp>
        <p:nvSpPr>
          <p:cNvPr id="61" name="43 Rectángulo"/>
          <p:cNvSpPr/>
          <p:nvPr/>
        </p:nvSpPr>
        <p:spPr>
          <a:xfrm>
            <a:off x="2740201" y="3062292"/>
            <a:ext cx="2415464" cy="26838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eaLnBrk="1" fontAlgn="auto" hangingPunct="1">
              <a:lnSpc>
                <a:spcPct val="90000"/>
              </a:lnSpc>
              <a:spcAft>
                <a:spcPct val="35000"/>
              </a:spcAft>
              <a:defRPr/>
            </a:pPr>
            <a:r>
              <a:rPr lang="es-MX" dirty="0">
                <a:solidFill>
                  <a:srgbClr val="383F4D"/>
                </a:solidFill>
                <a:cs typeface="Times New Roman" pitchFamily="18" charset="0"/>
              </a:rPr>
              <a:t>Productos perecederos</a:t>
            </a:r>
          </a:p>
          <a:p>
            <a:pPr algn="ctr" defTabSz="488950" eaLnBrk="1" fontAlgn="auto" hangingPunct="1">
              <a:lnSpc>
                <a:spcPct val="90000"/>
              </a:lnSpc>
              <a:spcAft>
                <a:spcPct val="35000"/>
              </a:spcAft>
              <a:defRPr/>
            </a:pPr>
            <a:endParaRPr lang="es-MX" dirty="0">
              <a:solidFill>
                <a:srgbClr val="383F4D"/>
              </a:solidFill>
              <a:cs typeface="Times New Roman" pitchFamily="18" charset="0"/>
            </a:endParaRPr>
          </a:p>
        </p:txBody>
      </p:sp>
      <p:sp>
        <p:nvSpPr>
          <p:cNvPr id="62" name="44 Rectángulo"/>
          <p:cNvSpPr/>
          <p:nvPr/>
        </p:nvSpPr>
        <p:spPr>
          <a:xfrm>
            <a:off x="2740201" y="3680755"/>
            <a:ext cx="2415464" cy="4479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eaLnBrk="1" fontAlgn="auto" hangingPunct="1">
              <a:lnSpc>
                <a:spcPct val="90000"/>
              </a:lnSpc>
              <a:spcAft>
                <a:spcPct val="35000"/>
              </a:spcAft>
              <a:defRPr/>
            </a:pPr>
            <a:r>
              <a:rPr lang="es-MX" dirty="0">
                <a:solidFill>
                  <a:srgbClr val="383F4D"/>
                </a:solidFill>
                <a:cs typeface="Times New Roman" pitchFamily="18" charset="0"/>
              </a:rPr>
              <a:t>Calidad variada</a:t>
            </a:r>
          </a:p>
        </p:txBody>
      </p:sp>
      <p:sp>
        <p:nvSpPr>
          <p:cNvPr id="63" name="45 Rectángulo"/>
          <p:cNvSpPr/>
          <p:nvPr/>
        </p:nvSpPr>
        <p:spPr>
          <a:xfrm>
            <a:off x="2740201" y="4574713"/>
            <a:ext cx="2415464" cy="44796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eaLnBrk="1" fontAlgn="auto" hangingPunct="1">
              <a:lnSpc>
                <a:spcPct val="90000"/>
              </a:lnSpc>
              <a:spcAft>
                <a:spcPct val="35000"/>
              </a:spcAft>
              <a:defRPr/>
            </a:pPr>
            <a:r>
              <a:rPr lang="es-MX" dirty="0">
                <a:solidFill>
                  <a:srgbClr val="383F4D"/>
                </a:solidFill>
                <a:cs typeface="Times New Roman" pitchFamily="18" charset="0"/>
              </a:rPr>
              <a:t>Requiere traslado</a:t>
            </a:r>
          </a:p>
        </p:txBody>
      </p:sp>
      <p:sp>
        <p:nvSpPr>
          <p:cNvPr id="64" name="46 Rectángulo"/>
          <p:cNvSpPr/>
          <p:nvPr/>
        </p:nvSpPr>
        <p:spPr>
          <a:xfrm>
            <a:off x="2766234" y="5470645"/>
            <a:ext cx="2417438" cy="4479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anchor="ctr"/>
          <a:lstStyle/>
          <a:p>
            <a:pPr algn="ctr" defTabSz="488950" eaLnBrk="1" hangingPunct="1">
              <a:lnSpc>
                <a:spcPct val="90000"/>
              </a:lnSpc>
              <a:spcAft>
                <a:spcPct val="35000"/>
              </a:spcAft>
              <a:defRPr/>
            </a:pPr>
            <a:r>
              <a:rPr lang="es-MX" dirty="0">
                <a:solidFill>
                  <a:srgbClr val="383F4D"/>
                </a:solidFill>
                <a:ea typeface="MS PGothic" pitchFamily="34" charset="-128"/>
              </a:rPr>
              <a:t>Producción dispersa en </a:t>
            </a:r>
            <a:r>
              <a:rPr lang="es-MX" dirty="0" smtClean="0">
                <a:solidFill>
                  <a:srgbClr val="383F4D"/>
                </a:solidFill>
                <a:ea typeface="MS PGothic" pitchFamily="34" charset="-128"/>
              </a:rPr>
              <a:t>el </a:t>
            </a:r>
            <a:r>
              <a:rPr lang="es-MX" dirty="0">
                <a:solidFill>
                  <a:srgbClr val="383F4D"/>
                </a:solidFill>
                <a:ea typeface="MS PGothic" pitchFamily="34" charset="-128"/>
              </a:rPr>
              <a:t>territorio</a:t>
            </a:r>
          </a:p>
        </p:txBody>
      </p:sp>
      <p:cxnSp>
        <p:nvCxnSpPr>
          <p:cNvPr id="65" name="Conector recto 5"/>
          <p:cNvCxnSpPr>
            <a:cxnSpLocks noChangeShapeType="1"/>
          </p:cNvCxnSpPr>
          <p:nvPr/>
        </p:nvCxnSpPr>
        <p:spPr bwMode="auto">
          <a:xfrm>
            <a:off x="950311" y="2024070"/>
            <a:ext cx="178989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cxnSp>
        <p:nvCxnSpPr>
          <p:cNvPr id="66" name="Conector recto 5"/>
          <p:cNvCxnSpPr>
            <a:cxnSpLocks noChangeShapeType="1"/>
          </p:cNvCxnSpPr>
          <p:nvPr/>
        </p:nvCxnSpPr>
        <p:spPr bwMode="auto">
          <a:xfrm>
            <a:off x="7932266" y="1666882"/>
            <a:ext cx="3131815"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67" name="53 Rectángulo"/>
          <p:cNvSpPr/>
          <p:nvPr/>
        </p:nvSpPr>
        <p:spPr>
          <a:xfrm>
            <a:off x="5514827" y="1441911"/>
            <a:ext cx="2417438" cy="44796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eaLnBrk="1" fontAlgn="auto" hangingPunct="1">
              <a:lnSpc>
                <a:spcPct val="90000"/>
              </a:lnSpc>
              <a:spcAft>
                <a:spcPct val="35000"/>
              </a:spcAft>
              <a:defRPr/>
            </a:pPr>
            <a:r>
              <a:rPr lang="es-MX" dirty="0">
                <a:solidFill>
                  <a:srgbClr val="383F4D"/>
                </a:solidFill>
                <a:cs typeface="Times New Roman" pitchFamily="18" charset="0"/>
              </a:rPr>
              <a:t>A</a:t>
            </a:r>
            <a:r>
              <a:rPr lang="es-MX" dirty="0" smtClean="0">
                <a:solidFill>
                  <a:srgbClr val="383F4D"/>
                </a:solidFill>
                <a:cs typeface="Times New Roman" pitchFamily="18" charset="0"/>
              </a:rPr>
              <a:t>lmacenamiento </a:t>
            </a:r>
            <a:endParaRPr lang="es-MX" dirty="0">
              <a:solidFill>
                <a:srgbClr val="383F4D"/>
              </a:solidFill>
              <a:cs typeface="Times New Roman" pitchFamily="18" charset="0"/>
            </a:endParaRPr>
          </a:p>
        </p:txBody>
      </p:sp>
      <p:sp>
        <p:nvSpPr>
          <p:cNvPr id="68" name="54 Rectángulo"/>
          <p:cNvSpPr/>
          <p:nvPr/>
        </p:nvSpPr>
        <p:spPr>
          <a:xfrm>
            <a:off x="5555282" y="2382334"/>
            <a:ext cx="2336528" cy="44796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eaLnBrk="1" fontAlgn="auto" hangingPunct="1">
              <a:lnSpc>
                <a:spcPct val="90000"/>
              </a:lnSpc>
              <a:spcAft>
                <a:spcPct val="35000"/>
              </a:spcAft>
              <a:defRPr/>
            </a:pPr>
            <a:r>
              <a:rPr lang="es-MX" dirty="0">
                <a:solidFill>
                  <a:srgbClr val="383F4D"/>
                </a:solidFill>
                <a:cs typeface="Times New Roman" pitchFamily="18" charset="0"/>
              </a:rPr>
              <a:t>T</a:t>
            </a:r>
            <a:r>
              <a:rPr lang="es-MX" dirty="0" smtClean="0">
                <a:solidFill>
                  <a:srgbClr val="383F4D"/>
                </a:solidFill>
                <a:cs typeface="Times New Roman" pitchFamily="18" charset="0"/>
              </a:rPr>
              <a:t>ransporte especializado </a:t>
            </a:r>
            <a:endParaRPr lang="es-MX" dirty="0">
              <a:solidFill>
                <a:srgbClr val="383F4D"/>
              </a:solidFill>
              <a:cs typeface="Times New Roman" pitchFamily="18" charset="0"/>
            </a:endParaRPr>
          </a:p>
        </p:txBody>
      </p:sp>
      <p:sp>
        <p:nvSpPr>
          <p:cNvPr id="69" name="56 Rectángulo"/>
          <p:cNvSpPr/>
          <p:nvPr/>
        </p:nvSpPr>
        <p:spPr>
          <a:xfrm>
            <a:off x="5622081" y="3258441"/>
            <a:ext cx="2229274" cy="44796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eaLnBrk="1" fontAlgn="auto" hangingPunct="1">
              <a:lnSpc>
                <a:spcPct val="90000"/>
              </a:lnSpc>
              <a:spcAft>
                <a:spcPct val="35000"/>
              </a:spcAft>
              <a:defRPr/>
            </a:pPr>
            <a:r>
              <a:rPr lang="es-MX" dirty="0">
                <a:solidFill>
                  <a:srgbClr val="383F4D"/>
                </a:solidFill>
                <a:cs typeface="Times New Roman" pitchFamily="18" charset="0"/>
              </a:rPr>
              <a:t>Cumplimiento con </a:t>
            </a:r>
            <a:r>
              <a:rPr lang="es-MX" dirty="0" smtClean="0">
                <a:solidFill>
                  <a:srgbClr val="383F4D"/>
                </a:solidFill>
                <a:cs typeface="Times New Roman" pitchFamily="18" charset="0"/>
              </a:rPr>
              <a:t>NOMS y </a:t>
            </a:r>
            <a:r>
              <a:rPr lang="es-MX" dirty="0">
                <a:solidFill>
                  <a:srgbClr val="383F4D"/>
                </a:solidFill>
                <a:cs typeface="Times New Roman" pitchFamily="18" charset="0"/>
              </a:rPr>
              <a:t>Reglamentos</a:t>
            </a:r>
          </a:p>
        </p:txBody>
      </p:sp>
      <p:sp>
        <p:nvSpPr>
          <p:cNvPr id="70" name="57 Rectángulo"/>
          <p:cNvSpPr/>
          <p:nvPr/>
        </p:nvSpPr>
        <p:spPr>
          <a:xfrm>
            <a:off x="5514827" y="4096989"/>
            <a:ext cx="2417438" cy="4479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eaLnBrk="1" fontAlgn="auto" hangingPunct="1">
              <a:lnSpc>
                <a:spcPct val="90000"/>
              </a:lnSpc>
              <a:spcAft>
                <a:spcPct val="35000"/>
              </a:spcAft>
              <a:defRPr/>
            </a:pPr>
            <a:r>
              <a:rPr lang="es-MX" dirty="0">
                <a:solidFill>
                  <a:srgbClr val="383F4D"/>
                </a:solidFill>
                <a:cs typeface="Times New Roman" pitchFamily="18" charset="0"/>
              </a:rPr>
              <a:t>Infraestructura mayorista (Abastos)</a:t>
            </a:r>
          </a:p>
        </p:txBody>
      </p:sp>
      <p:sp>
        <p:nvSpPr>
          <p:cNvPr id="71" name="58 Rectángulo"/>
          <p:cNvSpPr/>
          <p:nvPr/>
        </p:nvSpPr>
        <p:spPr>
          <a:xfrm>
            <a:off x="5514827" y="5056387"/>
            <a:ext cx="2417438" cy="4479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eaLnBrk="1" fontAlgn="auto" hangingPunct="1">
              <a:lnSpc>
                <a:spcPct val="90000"/>
              </a:lnSpc>
              <a:spcAft>
                <a:spcPct val="35000"/>
              </a:spcAft>
              <a:defRPr/>
            </a:pPr>
            <a:r>
              <a:rPr lang="es-MX" dirty="0">
                <a:solidFill>
                  <a:srgbClr val="383F4D"/>
                </a:solidFill>
                <a:cs typeface="Times New Roman" pitchFamily="18" charset="0"/>
              </a:rPr>
              <a:t>Financiamiento y Aseguramiento</a:t>
            </a:r>
          </a:p>
        </p:txBody>
      </p:sp>
      <p:sp>
        <p:nvSpPr>
          <p:cNvPr id="72" name="59 Rectángulo"/>
          <p:cNvSpPr/>
          <p:nvPr/>
        </p:nvSpPr>
        <p:spPr>
          <a:xfrm>
            <a:off x="5514827" y="5919599"/>
            <a:ext cx="2417438" cy="4479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anchor="ctr"/>
          <a:lstStyle/>
          <a:p>
            <a:pPr algn="ctr" defTabSz="488950" eaLnBrk="1" hangingPunct="1">
              <a:lnSpc>
                <a:spcPct val="90000"/>
              </a:lnSpc>
              <a:spcAft>
                <a:spcPct val="35000"/>
              </a:spcAft>
              <a:defRPr/>
            </a:pPr>
            <a:r>
              <a:rPr lang="es-MX" dirty="0">
                <a:solidFill>
                  <a:srgbClr val="383F4D"/>
                </a:solidFill>
                <a:ea typeface="MS PGothic" pitchFamily="34" charset="-128"/>
              </a:rPr>
              <a:t>Información de precios en tiempo real</a:t>
            </a:r>
          </a:p>
        </p:txBody>
      </p:sp>
      <p:sp>
        <p:nvSpPr>
          <p:cNvPr id="73" name="61 CuadroTexto"/>
          <p:cNvSpPr txBox="1">
            <a:spLocks noChangeArrowheads="1"/>
          </p:cNvSpPr>
          <p:nvPr/>
        </p:nvSpPr>
        <p:spPr bwMode="auto">
          <a:xfrm>
            <a:off x="859533" y="3476412"/>
            <a:ext cx="170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MX" altLang="es-MX" sz="2400" b="1" dirty="0">
                <a:solidFill>
                  <a:schemeClr val="bg1"/>
                </a:solidFill>
                <a:latin typeface="+mn-lt"/>
              </a:rPr>
              <a:t>Producción Agrícola</a:t>
            </a:r>
          </a:p>
        </p:txBody>
      </p:sp>
      <p:sp>
        <p:nvSpPr>
          <p:cNvPr id="74" name="62 CuadroTexto"/>
          <p:cNvSpPr txBox="1">
            <a:spLocks noChangeArrowheads="1"/>
          </p:cNvSpPr>
          <p:nvPr/>
        </p:nvSpPr>
        <p:spPr bwMode="auto">
          <a:xfrm>
            <a:off x="9877970" y="3622653"/>
            <a:ext cx="1641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MX" altLang="es-MX" sz="2400" b="1" dirty="0">
                <a:solidFill>
                  <a:schemeClr val="bg1"/>
                </a:solidFill>
                <a:latin typeface="+mn-lt"/>
              </a:rPr>
              <a:t>Mercado</a:t>
            </a:r>
          </a:p>
        </p:txBody>
      </p:sp>
      <p:sp>
        <p:nvSpPr>
          <p:cNvPr id="42" name="Marcador de número de diapositiva 2"/>
          <p:cNvSpPr>
            <a:spLocks noGrp="1"/>
          </p:cNvSpPr>
          <p:nvPr>
            <p:ph type="sldNum" sz="quarter" idx="12"/>
          </p:nvPr>
        </p:nvSpPr>
        <p:spPr>
          <a:xfrm>
            <a:off x="8610600" y="6356350"/>
            <a:ext cx="2743200" cy="365125"/>
          </a:xfrm>
        </p:spPr>
        <p:txBody>
          <a:bodyPr/>
          <a:lstStyle/>
          <a:p>
            <a:fld id="{BEA7F520-B1AA-47A0-AF60-EF34F0EE4F6A}" type="slidenum">
              <a:rPr lang="es-MX" smtClean="0"/>
              <a:t>5</a:t>
            </a:fld>
            <a:endParaRPr lang="es-MX" dirty="0"/>
          </a:p>
        </p:txBody>
      </p:sp>
    </p:spTree>
    <p:extLst>
      <p:ext uri="{BB962C8B-B14F-4D97-AF65-F5344CB8AC3E}">
        <p14:creationId xmlns:p14="http://schemas.microsoft.com/office/powerpoint/2010/main" val="1073347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0825" y="136524"/>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Enfoque de cadenas productivas</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10" name="13 Rectángulo"/>
          <p:cNvSpPr/>
          <p:nvPr/>
        </p:nvSpPr>
        <p:spPr>
          <a:xfrm>
            <a:off x="608548" y="2026048"/>
            <a:ext cx="1268973" cy="819307"/>
          </a:xfrm>
          <a:prstGeom prst="rect">
            <a:avLst/>
          </a:prstGeom>
          <a:solidFill>
            <a:srgbClr val="74C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sp>
        <p:nvSpPr>
          <p:cNvPr id="11" name="19 Rectángulo"/>
          <p:cNvSpPr/>
          <p:nvPr/>
        </p:nvSpPr>
        <p:spPr>
          <a:xfrm>
            <a:off x="1959453" y="2026048"/>
            <a:ext cx="1268973" cy="819307"/>
          </a:xfrm>
          <a:prstGeom prst="rect">
            <a:avLst/>
          </a:prstGeom>
          <a:solidFill>
            <a:srgbClr val="74C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2" name="20 Rectángulo"/>
          <p:cNvSpPr/>
          <p:nvPr/>
        </p:nvSpPr>
        <p:spPr>
          <a:xfrm>
            <a:off x="3352274" y="2026048"/>
            <a:ext cx="1268973" cy="819307"/>
          </a:xfrm>
          <a:prstGeom prst="rect">
            <a:avLst/>
          </a:prstGeom>
          <a:solidFill>
            <a:srgbClr val="74C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3" name="21 Rectángulo"/>
          <p:cNvSpPr/>
          <p:nvPr/>
        </p:nvSpPr>
        <p:spPr>
          <a:xfrm>
            <a:off x="4745097" y="2026048"/>
            <a:ext cx="1268973" cy="819307"/>
          </a:xfrm>
          <a:prstGeom prst="rect">
            <a:avLst/>
          </a:prstGeom>
          <a:solidFill>
            <a:srgbClr val="74C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4" name="22 Rectángulo"/>
          <p:cNvSpPr/>
          <p:nvPr/>
        </p:nvSpPr>
        <p:spPr>
          <a:xfrm>
            <a:off x="6136013" y="2026048"/>
            <a:ext cx="1270878" cy="819307"/>
          </a:xfrm>
          <a:prstGeom prst="rect">
            <a:avLst/>
          </a:prstGeom>
          <a:solidFill>
            <a:srgbClr val="74C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5" name="23 Rectángulo"/>
          <p:cNvSpPr/>
          <p:nvPr/>
        </p:nvSpPr>
        <p:spPr>
          <a:xfrm>
            <a:off x="7528835" y="2026048"/>
            <a:ext cx="1268973" cy="819307"/>
          </a:xfrm>
          <a:prstGeom prst="rect">
            <a:avLst/>
          </a:prstGeom>
          <a:solidFill>
            <a:srgbClr val="74C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6" name="24 Rectángulo"/>
          <p:cNvSpPr/>
          <p:nvPr/>
        </p:nvSpPr>
        <p:spPr>
          <a:xfrm>
            <a:off x="8921657" y="2026048"/>
            <a:ext cx="1268973" cy="819307"/>
          </a:xfrm>
          <a:prstGeom prst="rect">
            <a:avLst/>
          </a:prstGeom>
          <a:solidFill>
            <a:srgbClr val="74C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17" name="25 Rectángulo"/>
          <p:cNvSpPr/>
          <p:nvPr/>
        </p:nvSpPr>
        <p:spPr>
          <a:xfrm>
            <a:off x="10314479" y="2026048"/>
            <a:ext cx="1433542" cy="819307"/>
          </a:xfrm>
          <a:prstGeom prst="rect">
            <a:avLst/>
          </a:prstGeom>
          <a:solidFill>
            <a:srgbClr val="74C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sp>
        <p:nvSpPr>
          <p:cNvPr id="18" name="42 CuadroTexto"/>
          <p:cNvSpPr txBox="1"/>
          <p:nvPr/>
        </p:nvSpPr>
        <p:spPr>
          <a:xfrm>
            <a:off x="608548" y="3616783"/>
            <a:ext cx="1350905" cy="997388"/>
          </a:xfrm>
          <a:prstGeom prst="rect">
            <a:avLst/>
          </a:prstGeom>
          <a:noFill/>
        </p:spPr>
        <p:txBody>
          <a:bodyPr wrap="square">
            <a:spAutoFit/>
          </a:bodyPr>
          <a:lstStyle/>
          <a:p>
            <a:pPr algn="ctr" eaLnBrk="1" fontAlgn="auto" hangingPunct="1">
              <a:spcBef>
                <a:spcPts val="0"/>
              </a:spcBef>
              <a:spcAft>
                <a:spcPts val="0"/>
              </a:spcAft>
              <a:defRPr/>
            </a:pPr>
            <a:r>
              <a:rPr lang="es-MX" sz="1600" b="1" dirty="0">
                <a:solidFill>
                  <a:srgbClr val="565656"/>
                </a:solidFill>
                <a:ea typeface="+mn-ea"/>
              </a:rPr>
              <a:t>Tradicional (regional y local)</a:t>
            </a:r>
          </a:p>
        </p:txBody>
      </p:sp>
      <p:sp>
        <p:nvSpPr>
          <p:cNvPr id="19" name="43 CuadroTexto"/>
          <p:cNvSpPr txBox="1">
            <a:spLocks noChangeArrowheads="1"/>
          </p:cNvSpPr>
          <p:nvPr/>
        </p:nvSpPr>
        <p:spPr bwMode="auto">
          <a:xfrm>
            <a:off x="1961127" y="2306693"/>
            <a:ext cx="1251824" cy="338554"/>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es-MX" altLang="es-MX" sz="1600" b="1" dirty="0" smtClean="0">
                <a:solidFill>
                  <a:srgbClr val="404040"/>
                </a:solidFill>
                <a:latin typeface="+mn-lt"/>
              </a:rPr>
              <a:t>Producción</a:t>
            </a:r>
          </a:p>
        </p:txBody>
      </p:sp>
      <p:sp>
        <p:nvSpPr>
          <p:cNvPr id="20" name="44 CuadroTexto"/>
          <p:cNvSpPr txBox="1"/>
          <p:nvPr/>
        </p:nvSpPr>
        <p:spPr>
          <a:xfrm>
            <a:off x="3345171" y="2306693"/>
            <a:ext cx="1251824" cy="338554"/>
          </a:xfrm>
          <a:prstGeom prst="rect">
            <a:avLst/>
          </a:prstGeom>
          <a:noFill/>
        </p:spPr>
        <p:txBody>
          <a:bodyPr>
            <a:spAutoFit/>
          </a:bodyPr>
          <a:lstStyle/>
          <a:p>
            <a:pPr algn="ctr" eaLnBrk="1" fontAlgn="auto" hangingPunct="1">
              <a:spcBef>
                <a:spcPts val="0"/>
              </a:spcBef>
              <a:spcAft>
                <a:spcPts val="0"/>
              </a:spcAft>
              <a:defRPr/>
            </a:pPr>
            <a:r>
              <a:rPr lang="es-MX" sz="1600" b="1" dirty="0">
                <a:solidFill>
                  <a:schemeClr val="tx1">
                    <a:lumMod val="75000"/>
                    <a:lumOff val="25000"/>
                  </a:schemeClr>
                </a:solidFill>
                <a:ea typeface="+mn-ea"/>
              </a:rPr>
              <a:t>Acopio</a:t>
            </a:r>
          </a:p>
        </p:txBody>
      </p:sp>
      <p:sp>
        <p:nvSpPr>
          <p:cNvPr id="21" name="45 CuadroTexto"/>
          <p:cNvSpPr txBox="1"/>
          <p:nvPr/>
        </p:nvSpPr>
        <p:spPr>
          <a:xfrm>
            <a:off x="4700376" y="2175326"/>
            <a:ext cx="1347093" cy="584775"/>
          </a:xfrm>
          <a:prstGeom prst="rect">
            <a:avLst/>
          </a:prstGeom>
          <a:noFill/>
        </p:spPr>
        <p:txBody>
          <a:bodyPr wrap="square">
            <a:spAutoFit/>
          </a:bodyPr>
          <a:lstStyle/>
          <a:p>
            <a:pPr algn="ctr" eaLnBrk="1" fontAlgn="auto" hangingPunct="1">
              <a:spcBef>
                <a:spcPts val="0"/>
              </a:spcBef>
              <a:spcAft>
                <a:spcPts val="0"/>
              </a:spcAft>
              <a:defRPr/>
            </a:pPr>
            <a:r>
              <a:rPr lang="es-MX" sz="1600" b="1" dirty="0">
                <a:solidFill>
                  <a:schemeClr val="tx1">
                    <a:lumMod val="75000"/>
                    <a:lumOff val="25000"/>
                  </a:schemeClr>
                </a:solidFill>
                <a:ea typeface="+mn-ea"/>
              </a:rPr>
              <a:t>Almacenaje de origen</a:t>
            </a:r>
          </a:p>
        </p:txBody>
      </p:sp>
      <p:sp>
        <p:nvSpPr>
          <p:cNvPr id="22" name="46 CuadroTexto"/>
          <p:cNvSpPr txBox="1"/>
          <p:nvPr/>
        </p:nvSpPr>
        <p:spPr>
          <a:xfrm>
            <a:off x="6122131" y="2175325"/>
            <a:ext cx="1251826" cy="584775"/>
          </a:xfrm>
          <a:prstGeom prst="rect">
            <a:avLst/>
          </a:prstGeom>
          <a:noFill/>
        </p:spPr>
        <p:txBody>
          <a:bodyPr>
            <a:spAutoFit/>
          </a:bodyPr>
          <a:lstStyle/>
          <a:p>
            <a:pPr algn="ctr" eaLnBrk="1" fontAlgn="auto" hangingPunct="1">
              <a:spcBef>
                <a:spcPts val="0"/>
              </a:spcBef>
              <a:spcAft>
                <a:spcPts val="0"/>
              </a:spcAft>
              <a:defRPr/>
            </a:pPr>
            <a:r>
              <a:rPr lang="es-MX" sz="1600" b="1" dirty="0">
                <a:solidFill>
                  <a:schemeClr val="tx1">
                    <a:lumMod val="75000"/>
                    <a:lumOff val="25000"/>
                  </a:schemeClr>
                </a:solidFill>
                <a:ea typeface="+mn-ea"/>
              </a:rPr>
              <a:t>Transporte a destino</a:t>
            </a:r>
          </a:p>
        </p:txBody>
      </p:sp>
      <p:sp>
        <p:nvSpPr>
          <p:cNvPr id="23" name="47 CuadroTexto"/>
          <p:cNvSpPr txBox="1"/>
          <p:nvPr/>
        </p:nvSpPr>
        <p:spPr>
          <a:xfrm>
            <a:off x="7485011" y="2175324"/>
            <a:ext cx="1356620" cy="584775"/>
          </a:xfrm>
          <a:prstGeom prst="rect">
            <a:avLst/>
          </a:prstGeom>
          <a:noFill/>
        </p:spPr>
        <p:txBody>
          <a:bodyPr wrap="square">
            <a:spAutoFit/>
          </a:bodyPr>
          <a:lstStyle/>
          <a:p>
            <a:pPr algn="ctr" eaLnBrk="1" fontAlgn="auto" hangingPunct="1">
              <a:spcBef>
                <a:spcPts val="0"/>
              </a:spcBef>
              <a:spcAft>
                <a:spcPts val="0"/>
              </a:spcAft>
              <a:defRPr/>
            </a:pPr>
            <a:r>
              <a:rPr lang="es-MX" sz="1600" b="1" dirty="0">
                <a:solidFill>
                  <a:schemeClr val="tx1">
                    <a:lumMod val="75000"/>
                    <a:lumOff val="25000"/>
                  </a:schemeClr>
                </a:solidFill>
                <a:ea typeface="+mn-ea"/>
              </a:rPr>
              <a:t>Almacenaje en destino</a:t>
            </a:r>
          </a:p>
        </p:txBody>
      </p:sp>
      <p:sp>
        <p:nvSpPr>
          <p:cNvPr id="24" name="48 CuadroTexto"/>
          <p:cNvSpPr txBox="1">
            <a:spLocks noChangeArrowheads="1"/>
          </p:cNvSpPr>
          <p:nvPr/>
        </p:nvSpPr>
        <p:spPr bwMode="auto">
          <a:xfrm>
            <a:off x="8904509" y="2188864"/>
            <a:ext cx="1253730" cy="584775"/>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es-MX" altLang="es-MX" sz="1600" b="1" dirty="0" smtClean="0">
                <a:solidFill>
                  <a:srgbClr val="404040"/>
                </a:solidFill>
                <a:latin typeface="+mn-lt"/>
              </a:rPr>
              <a:t>Transporte al comercio </a:t>
            </a:r>
          </a:p>
        </p:txBody>
      </p:sp>
      <p:sp>
        <p:nvSpPr>
          <p:cNvPr id="25" name="49 CuadroTexto"/>
          <p:cNvSpPr txBox="1">
            <a:spLocks noChangeArrowheads="1"/>
          </p:cNvSpPr>
          <p:nvPr/>
        </p:nvSpPr>
        <p:spPr bwMode="auto">
          <a:xfrm>
            <a:off x="10352586" y="2291743"/>
            <a:ext cx="1251824" cy="338554"/>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es-MX" altLang="es-MX" sz="1600" b="1" dirty="0" smtClean="0">
                <a:solidFill>
                  <a:srgbClr val="404040"/>
                </a:solidFill>
                <a:latin typeface="+mn-lt"/>
              </a:rPr>
              <a:t>Venta</a:t>
            </a:r>
          </a:p>
        </p:txBody>
      </p:sp>
      <p:sp>
        <p:nvSpPr>
          <p:cNvPr id="26" name="51 Rectángulo"/>
          <p:cNvSpPr/>
          <p:nvPr/>
        </p:nvSpPr>
        <p:spPr>
          <a:xfrm>
            <a:off x="3352274" y="2841488"/>
            <a:ext cx="8382526" cy="299860"/>
          </a:xfrm>
          <a:prstGeom prst="rect">
            <a:avLst/>
          </a:prstGeom>
          <a:solidFill>
            <a:srgbClr val="383F4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27" name="52 CuadroTexto"/>
          <p:cNvSpPr txBox="1">
            <a:spLocks noChangeArrowheads="1"/>
          </p:cNvSpPr>
          <p:nvPr/>
        </p:nvSpPr>
        <p:spPr bwMode="auto">
          <a:xfrm>
            <a:off x="3562276" y="2824990"/>
            <a:ext cx="7951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s-MX" altLang="es-MX" sz="1400" b="1" dirty="0">
                <a:solidFill>
                  <a:schemeClr val="bg1"/>
                </a:solidFill>
                <a:latin typeface="Century Gothic" panose="020B0502020202020204" pitchFamily="34" charset="0"/>
              </a:rPr>
              <a:t>Red de Frío</a:t>
            </a:r>
          </a:p>
        </p:txBody>
      </p:sp>
      <p:sp>
        <p:nvSpPr>
          <p:cNvPr id="28" name="53 CuadroTexto"/>
          <p:cNvSpPr txBox="1"/>
          <p:nvPr/>
        </p:nvSpPr>
        <p:spPr>
          <a:xfrm>
            <a:off x="608548" y="5138959"/>
            <a:ext cx="1258376" cy="701865"/>
          </a:xfrm>
          <a:prstGeom prst="rect">
            <a:avLst/>
          </a:prstGeom>
          <a:noFill/>
        </p:spPr>
        <p:txBody>
          <a:bodyPr wrap="square">
            <a:spAutoFit/>
          </a:bodyPr>
          <a:lstStyle/>
          <a:p>
            <a:pPr algn="ctr" eaLnBrk="1" fontAlgn="auto" hangingPunct="1">
              <a:spcBef>
                <a:spcPts val="0"/>
              </a:spcBef>
              <a:spcAft>
                <a:spcPts val="0"/>
              </a:spcAft>
              <a:defRPr/>
            </a:pPr>
            <a:r>
              <a:rPr lang="es-MX" sz="1600" b="1" dirty="0">
                <a:solidFill>
                  <a:srgbClr val="565656"/>
                </a:solidFill>
                <a:ea typeface="+mn-ea"/>
              </a:rPr>
              <a:t>Moderno</a:t>
            </a:r>
          </a:p>
          <a:p>
            <a:pPr algn="ctr" eaLnBrk="1" fontAlgn="auto" hangingPunct="1">
              <a:spcBef>
                <a:spcPts val="0"/>
              </a:spcBef>
              <a:spcAft>
                <a:spcPts val="0"/>
              </a:spcAft>
              <a:defRPr/>
            </a:pPr>
            <a:r>
              <a:rPr lang="es-MX" sz="1600" b="1" dirty="0">
                <a:solidFill>
                  <a:srgbClr val="565656"/>
                </a:solidFill>
                <a:ea typeface="+mn-ea"/>
              </a:rPr>
              <a:t>(global)</a:t>
            </a:r>
          </a:p>
        </p:txBody>
      </p:sp>
      <p:sp>
        <p:nvSpPr>
          <p:cNvPr id="29" name="58 Rectángulo"/>
          <p:cNvSpPr/>
          <p:nvPr/>
        </p:nvSpPr>
        <p:spPr>
          <a:xfrm>
            <a:off x="1948020" y="3256283"/>
            <a:ext cx="1295648" cy="577961"/>
          </a:xfrm>
          <a:prstGeom prst="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30" name="59 Rectángulo"/>
          <p:cNvSpPr/>
          <p:nvPr/>
        </p:nvSpPr>
        <p:spPr>
          <a:xfrm>
            <a:off x="3341587" y="3259423"/>
            <a:ext cx="1295648" cy="574821"/>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31" name="50 CuadroTexto"/>
          <p:cNvSpPr txBox="1">
            <a:spLocks noChangeArrowheads="1"/>
          </p:cNvSpPr>
          <p:nvPr/>
        </p:nvSpPr>
        <p:spPr bwMode="auto">
          <a:xfrm>
            <a:off x="1907569" y="3249326"/>
            <a:ext cx="14130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Productores independientes</a:t>
            </a:r>
          </a:p>
        </p:txBody>
      </p:sp>
      <p:sp>
        <p:nvSpPr>
          <p:cNvPr id="32" name="56 CuadroTexto"/>
          <p:cNvSpPr txBox="1">
            <a:spLocks noChangeArrowheads="1"/>
          </p:cNvSpPr>
          <p:nvPr/>
        </p:nvSpPr>
        <p:spPr bwMode="auto">
          <a:xfrm>
            <a:off x="3269763" y="3254378"/>
            <a:ext cx="14480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Intermediarios </a:t>
            </a:r>
            <a:r>
              <a:rPr lang="es-MX" altLang="es-MX" sz="1500" dirty="0" smtClean="0">
                <a:solidFill>
                  <a:srgbClr val="383F4D"/>
                </a:solidFill>
                <a:latin typeface="+mn-lt"/>
              </a:rPr>
              <a:t>locales</a:t>
            </a:r>
            <a:endParaRPr lang="es-MX" altLang="es-MX" sz="1500" dirty="0">
              <a:solidFill>
                <a:srgbClr val="383F4D"/>
              </a:solidFill>
              <a:latin typeface="+mn-lt"/>
            </a:endParaRPr>
          </a:p>
        </p:txBody>
      </p:sp>
      <p:sp>
        <p:nvSpPr>
          <p:cNvPr id="33" name="60 Rectángulo"/>
          <p:cNvSpPr/>
          <p:nvPr/>
        </p:nvSpPr>
        <p:spPr>
          <a:xfrm>
            <a:off x="1948020" y="3939973"/>
            <a:ext cx="2678944" cy="559564"/>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34" name="54 CuadroTexto"/>
          <p:cNvSpPr txBox="1">
            <a:spLocks noChangeArrowheads="1"/>
          </p:cNvSpPr>
          <p:nvPr/>
        </p:nvSpPr>
        <p:spPr bwMode="auto">
          <a:xfrm>
            <a:off x="1948020" y="4037461"/>
            <a:ext cx="25055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Asociaciones / Cooperativas</a:t>
            </a:r>
          </a:p>
        </p:txBody>
      </p:sp>
      <p:sp>
        <p:nvSpPr>
          <p:cNvPr id="36" name="61 CuadroTexto"/>
          <p:cNvSpPr txBox="1">
            <a:spLocks noChangeArrowheads="1"/>
          </p:cNvSpPr>
          <p:nvPr/>
        </p:nvSpPr>
        <p:spPr bwMode="auto">
          <a:xfrm>
            <a:off x="4732503" y="3262329"/>
            <a:ext cx="1297554" cy="553998"/>
          </a:xfrm>
          <a:prstGeom prst="rect">
            <a:avLst/>
          </a:prstGeom>
          <a:solidFill>
            <a:srgbClr val="002C53"/>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chemeClr val="bg1"/>
                </a:solidFill>
                <a:latin typeface="+mn-lt"/>
              </a:rPr>
              <a:t>Almacenes </a:t>
            </a:r>
          </a:p>
          <a:p>
            <a:pPr eaLnBrk="1" fontAlgn="ctr" hangingPunct="1">
              <a:spcBef>
                <a:spcPct val="0"/>
              </a:spcBef>
              <a:buFontTx/>
              <a:buNone/>
            </a:pPr>
            <a:r>
              <a:rPr lang="es-MX" altLang="es-MX" sz="1500" dirty="0" smtClean="0">
                <a:solidFill>
                  <a:schemeClr val="bg1"/>
                </a:solidFill>
                <a:latin typeface="+mn-lt"/>
              </a:rPr>
              <a:t>comerciales</a:t>
            </a:r>
            <a:endParaRPr lang="es-MX" altLang="es-MX" sz="1500" dirty="0">
              <a:solidFill>
                <a:schemeClr val="bg1"/>
              </a:solidFill>
              <a:latin typeface="+mn-lt"/>
            </a:endParaRPr>
          </a:p>
        </p:txBody>
      </p:sp>
      <p:sp>
        <p:nvSpPr>
          <p:cNvPr id="38" name="62 CuadroTexto"/>
          <p:cNvSpPr txBox="1">
            <a:spLocks noChangeArrowheads="1"/>
          </p:cNvSpPr>
          <p:nvPr/>
        </p:nvSpPr>
        <p:spPr bwMode="auto">
          <a:xfrm>
            <a:off x="4712705" y="3941879"/>
            <a:ext cx="1316609" cy="553998"/>
          </a:xfrm>
          <a:prstGeom prst="rect">
            <a:avLst/>
          </a:prstGeom>
          <a:solidFill>
            <a:srgbClr val="69778D"/>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chemeClr val="bg1"/>
                </a:solidFill>
                <a:latin typeface="+mn-lt"/>
              </a:rPr>
              <a:t>Almacenes </a:t>
            </a:r>
          </a:p>
          <a:p>
            <a:pPr eaLnBrk="1" fontAlgn="ctr" hangingPunct="1">
              <a:spcBef>
                <a:spcPct val="0"/>
              </a:spcBef>
              <a:buFontTx/>
              <a:buNone/>
            </a:pPr>
            <a:r>
              <a:rPr lang="es-MX" altLang="es-MX" sz="1500" dirty="0" smtClean="0">
                <a:solidFill>
                  <a:schemeClr val="bg1"/>
                </a:solidFill>
                <a:latin typeface="+mn-lt"/>
              </a:rPr>
              <a:t>rurales</a:t>
            </a:r>
            <a:endParaRPr lang="es-MX" altLang="es-MX" sz="1500" dirty="0">
              <a:solidFill>
                <a:schemeClr val="bg1"/>
              </a:solidFill>
              <a:latin typeface="+mn-lt"/>
            </a:endParaRPr>
          </a:p>
        </p:txBody>
      </p:sp>
      <p:sp>
        <p:nvSpPr>
          <p:cNvPr id="39" name="65 Rectángulo"/>
          <p:cNvSpPr/>
          <p:nvPr/>
        </p:nvSpPr>
        <p:spPr>
          <a:xfrm>
            <a:off x="6181742" y="3955893"/>
            <a:ext cx="1274689" cy="543644"/>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40" name="66 CuadroTexto"/>
          <p:cNvSpPr txBox="1">
            <a:spLocks noChangeArrowheads="1"/>
          </p:cNvSpPr>
          <p:nvPr/>
        </p:nvSpPr>
        <p:spPr bwMode="auto">
          <a:xfrm>
            <a:off x="6181742" y="3947737"/>
            <a:ext cx="12975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Asociaciones / </a:t>
            </a:r>
          </a:p>
          <a:p>
            <a:pPr eaLnBrk="1" fontAlgn="ctr" hangingPunct="1">
              <a:spcBef>
                <a:spcPct val="0"/>
              </a:spcBef>
              <a:buFontTx/>
              <a:buNone/>
            </a:pPr>
            <a:r>
              <a:rPr lang="es-MX" altLang="es-MX" sz="1500" dirty="0">
                <a:solidFill>
                  <a:srgbClr val="383F4D"/>
                </a:solidFill>
                <a:latin typeface="+mn-lt"/>
              </a:rPr>
              <a:t>Cooperativas</a:t>
            </a:r>
          </a:p>
        </p:txBody>
      </p:sp>
      <p:sp>
        <p:nvSpPr>
          <p:cNvPr id="41" name="67 Rectángulo"/>
          <p:cNvSpPr/>
          <p:nvPr/>
        </p:nvSpPr>
        <p:spPr>
          <a:xfrm>
            <a:off x="6181742" y="3258963"/>
            <a:ext cx="1297553" cy="5705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42" name="68 CuadroTexto"/>
          <p:cNvSpPr txBox="1">
            <a:spLocks noChangeArrowheads="1"/>
          </p:cNvSpPr>
          <p:nvPr/>
        </p:nvSpPr>
        <p:spPr bwMode="auto">
          <a:xfrm>
            <a:off x="6132782" y="3277437"/>
            <a:ext cx="14119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Intermediarios </a:t>
            </a:r>
            <a:r>
              <a:rPr lang="es-MX" altLang="es-MX" sz="1500" dirty="0" smtClean="0">
                <a:solidFill>
                  <a:srgbClr val="383F4D"/>
                </a:solidFill>
                <a:latin typeface="+mn-lt"/>
              </a:rPr>
              <a:t>locales</a:t>
            </a:r>
            <a:endParaRPr lang="es-MX" altLang="es-MX" sz="1500" dirty="0">
              <a:solidFill>
                <a:srgbClr val="383F4D"/>
              </a:solidFill>
              <a:latin typeface="+mn-lt"/>
            </a:endParaRPr>
          </a:p>
        </p:txBody>
      </p:sp>
      <p:sp>
        <p:nvSpPr>
          <p:cNvPr id="43" name="69 Rectángulo"/>
          <p:cNvSpPr/>
          <p:nvPr/>
        </p:nvSpPr>
        <p:spPr>
          <a:xfrm>
            <a:off x="7565037" y="3256237"/>
            <a:ext cx="1209906" cy="1028199"/>
          </a:xfrm>
          <a:prstGeom prst="rect">
            <a:avLst/>
          </a:prstGeom>
          <a:solidFill>
            <a:srgbClr val="C1E9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44" name="70 CuadroTexto"/>
          <p:cNvSpPr txBox="1">
            <a:spLocks noChangeArrowheads="1"/>
          </p:cNvSpPr>
          <p:nvPr/>
        </p:nvSpPr>
        <p:spPr bwMode="auto">
          <a:xfrm>
            <a:off x="7606955" y="3256019"/>
            <a:ext cx="10822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Centrales de </a:t>
            </a:r>
            <a:r>
              <a:rPr lang="es-MX" altLang="es-MX" sz="1500" dirty="0" smtClean="0">
                <a:solidFill>
                  <a:srgbClr val="383F4D"/>
                </a:solidFill>
                <a:latin typeface="+mn-lt"/>
              </a:rPr>
              <a:t>abasto </a:t>
            </a:r>
            <a:r>
              <a:rPr lang="es-MX" altLang="es-MX" sz="1500" dirty="0">
                <a:solidFill>
                  <a:srgbClr val="383F4D"/>
                </a:solidFill>
                <a:latin typeface="+mn-lt"/>
              </a:rPr>
              <a:t>/ </a:t>
            </a:r>
          </a:p>
          <a:p>
            <a:pPr eaLnBrk="1" fontAlgn="ctr" hangingPunct="1">
              <a:spcBef>
                <a:spcPct val="0"/>
              </a:spcBef>
              <a:buFontTx/>
              <a:buNone/>
            </a:pPr>
            <a:r>
              <a:rPr lang="es-MX" altLang="es-MX" sz="1500" dirty="0">
                <a:solidFill>
                  <a:srgbClr val="383F4D"/>
                </a:solidFill>
                <a:latin typeface="+mn-lt"/>
              </a:rPr>
              <a:t>Mercados </a:t>
            </a:r>
          </a:p>
          <a:p>
            <a:pPr eaLnBrk="1" fontAlgn="ctr" hangingPunct="1">
              <a:spcBef>
                <a:spcPct val="0"/>
              </a:spcBef>
              <a:buFontTx/>
              <a:buNone/>
            </a:pPr>
            <a:r>
              <a:rPr lang="es-MX" altLang="es-MX" sz="1500" dirty="0" smtClean="0">
                <a:solidFill>
                  <a:srgbClr val="383F4D"/>
                </a:solidFill>
                <a:latin typeface="+mn-lt"/>
              </a:rPr>
              <a:t>locales</a:t>
            </a:r>
            <a:endParaRPr lang="es-MX" altLang="es-MX" sz="1500" dirty="0">
              <a:solidFill>
                <a:srgbClr val="383F4D"/>
              </a:solidFill>
              <a:latin typeface="+mn-lt"/>
            </a:endParaRPr>
          </a:p>
        </p:txBody>
      </p:sp>
      <p:sp>
        <p:nvSpPr>
          <p:cNvPr id="45" name="71 Rectángulo"/>
          <p:cNvSpPr/>
          <p:nvPr/>
        </p:nvSpPr>
        <p:spPr>
          <a:xfrm>
            <a:off x="8948332" y="3256019"/>
            <a:ext cx="2656078" cy="1028417"/>
          </a:xfrm>
          <a:prstGeom prst="rect">
            <a:avLst/>
          </a:prstGeom>
          <a:solidFill>
            <a:srgbClr val="287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solidFill>
                <a:schemeClr val="bg1"/>
              </a:solidFill>
            </a:endParaRPr>
          </a:p>
        </p:txBody>
      </p:sp>
      <p:sp>
        <p:nvSpPr>
          <p:cNvPr id="46" name="72 CuadroTexto"/>
          <p:cNvSpPr txBox="1">
            <a:spLocks noChangeArrowheads="1"/>
          </p:cNvSpPr>
          <p:nvPr/>
        </p:nvSpPr>
        <p:spPr bwMode="auto">
          <a:xfrm>
            <a:off x="8990250" y="3268063"/>
            <a:ext cx="24617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chemeClr val="bg1"/>
                </a:solidFill>
                <a:latin typeface="+mn-lt"/>
              </a:rPr>
              <a:t>Tiendas de abarrotes</a:t>
            </a:r>
          </a:p>
          <a:p>
            <a:pPr eaLnBrk="1" fontAlgn="ctr" hangingPunct="1">
              <a:spcBef>
                <a:spcPct val="0"/>
              </a:spcBef>
              <a:buFontTx/>
              <a:buNone/>
            </a:pPr>
            <a:r>
              <a:rPr lang="es-MX" altLang="es-MX" sz="1500" dirty="0">
                <a:solidFill>
                  <a:schemeClr val="bg1"/>
                </a:solidFill>
                <a:latin typeface="+mn-lt"/>
              </a:rPr>
              <a:t>Tiendas especializadas</a:t>
            </a:r>
          </a:p>
          <a:p>
            <a:pPr eaLnBrk="1" fontAlgn="ctr" hangingPunct="1">
              <a:spcBef>
                <a:spcPct val="0"/>
              </a:spcBef>
              <a:buFontTx/>
              <a:buNone/>
            </a:pPr>
            <a:r>
              <a:rPr lang="es-MX" altLang="es-MX" sz="1500" dirty="0">
                <a:solidFill>
                  <a:schemeClr val="bg1"/>
                </a:solidFill>
                <a:latin typeface="+mn-lt"/>
              </a:rPr>
              <a:t>Cadenas de supermercados (regionales y nacionales) </a:t>
            </a:r>
          </a:p>
        </p:txBody>
      </p:sp>
      <p:sp>
        <p:nvSpPr>
          <p:cNvPr id="47" name="73 Rectángulo"/>
          <p:cNvSpPr/>
          <p:nvPr/>
        </p:nvSpPr>
        <p:spPr>
          <a:xfrm>
            <a:off x="1948020" y="4804159"/>
            <a:ext cx="2678944" cy="259130"/>
          </a:xfrm>
          <a:prstGeom prst="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48" name="74 CuadroTexto"/>
          <p:cNvSpPr txBox="1">
            <a:spLocks noChangeArrowheads="1"/>
          </p:cNvSpPr>
          <p:nvPr/>
        </p:nvSpPr>
        <p:spPr bwMode="auto">
          <a:xfrm>
            <a:off x="1948020" y="4771501"/>
            <a:ext cx="25055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Productores </a:t>
            </a:r>
            <a:r>
              <a:rPr lang="es-MX" altLang="es-MX" sz="1500" dirty="0" smtClean="0">
                <a:solidFill>
                  <a:srgbClr val="383F4D"/>
                </a:solidFill>
                <a:latin typeface="+mn-lt"/>
              </a:rPr>
              <a:t>independientes</a:t>
            </a:r>
            <a:endParaRPr lang="es-MX" altLang="es-MX" sz="1500" dirty="0">
              <a:solidFill>
                <a:srgbClr val="383F4D"/>
              </a:solidFill>
              <a:latin typeface="+mn-lt"/>
            </a:endParaRPr>
          </a:p>
        </p:txBody>
      </p:sp>
      <p:sp>
        <p:nvSpPr>
          <p:cNvPr id="49" name="75 Rectángulo"/>
          <p:cNvSpPr/>
          <p:nvPr/>
        </p:nvSpPr>
        <p:spPr>
          <a:xfrm>
            <a:off x="1948020" y="5234771"/>
            <a:ext cx="2678944" cy="261034"/>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0" name="76 CuadroTexto"/>
          <p:cNvSpPr txBox="1">
            <a:spLocks noChangeArrowheads="1"/>
          </p:cNvSpPr>
          <p:nvPr/>
        </p:nvSpPr>
        <p:spPr bwMode="auto">
          <a:xfrm>
            <a:off x="1948020" y="5202113"/>
            <a:ext cx="25055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Asociaciones / Cooperativas</a:t>
            </a:r>
          </a:p>
        </p:txBody>
      </p:sp>
      <p:sp>
        <p:nvSpPr>
          <p:cNvPr id="51" name="77 Rectángulo"/>
          <p:cNvSpPr/>
          <p:nvPr/>
        </p:nvSpPr>
        <p:spPr>
          <a:xfrm>
            <a:off x="1948020" y="5667288"/>
            <a:ext cx="2678944" cy="259130"/>
          </a:xfrm>
          <a:prstGeom prst="rect">
            <a:avLst/>
          </a:prstGeom>
          <a:solidFill>
            <a:srgbClr val="A0DC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2" name="78 CuadroTexto"/>
          <p:cNvSpPr txBox="1">
            <a:spLocks noChangeArrowheads="1"/>
          </p:cNvSpPr>
          <p:nvPr/>
        </p:nvSpPr>
        <p:spPr bwMode="auto">
          <a:xfrm>
            <a:off x="1948020" y="5634630"/>
            <a:ext cx="25055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Grandes </a:t>
            </a:r>
            <a:r>
              <a:rPr lang="es-MX" altLang="es-MX" sz="1500" dirty="0" smtClean="0">
                <a:solidFill>
                  <a:srgbClr val="383F4D"/>
                </a:solidFill>
                <a:latin typeface="+mn-lt"/>
              </a:rPr>
              <a:t>productores</a:t>
            </a:r>
            <a:endParaRPr lang="es-MX" altLang="es-MX" sz="1500" dirty="0">
              <a:solidFill>
                <a:srgbClr val="383F4D"/>
              </a:solidFill>
              <a:latin typeface="+mn-lt"/>
            </a:endParaRPr>
          </a:p>
        </p:txBody>
      </p:sp>
      <p:sp>
        <p:nvSpPr>
          <p:cNvPr id="54" name="80 CuadroTexto"/>
          <p:cNvSpPr txBox="1">
            <a:spLocks noChangeArrowheads="1"/>
          </p:cNvSpPr>
          <p:nvPr/>
        </p:nvSpPr>
        <p:spPr bwMode="auto">
          <a:xfrm>
            <a:off x="4754623" y="4804190"/>
            <a:ext cx="1297554" cy="954107"/>
          </a:xfrm>
          <a:prstGeom prst="rect">
            <a:avLst/>
          </a:prstGeom>
          <a:solidFill>
            <a:srgbClr val="002C53"/>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endParaRPr lang="es-MX" altLang="es-MX" sz="1100" dirty="0" smtClean="0">
              <a:solidFill>
                <a:schemeClr val="bg1"/>
              </a:solidFill>
              <a:latin typeface="+mn-lt"/>
            </a:endParaRPr>
          </a:p>
          <a:p>
            <a:pPr eaLnBrk="1" fontAlgn="ctr" hangingPunct="1">
              <a:spcBef>
                <a:spcPct val="0"/>
              </a:spcBef>
              <a:buFontTx/>
              <a:buNone/>
            </a:pPr>
            <a:r>
              <a:rPr lang="es-MX" altLang="es-MX" sz="1500" dirty="0" smtClean="0">
                <a:solidFill>
                  <a:schemeClr val="bg1"/>
                </a:solidFill>
                <a:latin typeface="+mn-lt"/>
              </a:rPr>
              <a:t>Almacenes comerciales </a:t>
            </a:r>
            <a:r>
              <a:rPr lang="es-MX" altLang="es-MX" sz="1500" dirty="0">
                <a:solidFill>
                  <a:schemeClr val="bg1"/>
                </a:solidFill>
                <a:latin typeface="+mn-lt"/>
              </a:rPr>
              <a:t>o </a:t>
            </a:r>
            <a:r>
              <a:rPr lang="es-MX" altLang="es-MX" sz="1500" dirty="0" smtClean="0">
                <a:solidFill>
                  <a:schemeClr val="bg1"/>
                </a:solidFill>
                <a:latin typeface="+mn-lt"/>
              </a:rPr>
              <a:t>privados </a:t>
            </a:r>
          </a:p>
        </p:txBody>
      </p:sp>
      <p:sp>
        <p:nvSpPr>
          <p:cNvPr id="55" name="81 Rectángulo"/>
          <p:cNvSpPr/>
          <p:nvPr/>
        </p:nvSpPr>
        <p:spPr>
          <a:xfrm>
            <a:off x="6166499" y="4798363"/>
            <a:ext cx="3974592" cy="575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6" name="83 CuadroTexto"/>
          <p:cNvSpPr txBox="1">
            <a:spLocks noChangeArrowheads="1"/>
          </p:cNvSpPr>
          <p:nvPr/>
        </p:nvSpPr>
        <p:spPr bwMode="auto">
          <a:xfrm>
            <a:off x="6162691" y="4884103"/>
            <a:ext cx="3978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Grandes </a:t>
            </a:r>
            <a:r>
              <a:rPr lang="es-MX" altLang="es-MX" sz="1500" dirty="0" smtClean="0">
                <a:solidFill>
                  <a:srgbClr val="383F4D"/>
                </a:solidFill>
                <a:latin typeface="+mn-lt"/>
              </a:rPr>
              <a:t>distribuidores </a:t>
            </a:r>
            <a:r>
              <a:rPr lang="es-MX" altLang="es-MX" sz="1500" dirty="0">
                <a:solidFill>
                  <a:srgbClr val="383F4D"/>
                </a:solidFill>
                <a:latin typeface="+mn-lt"/>
              </a:rPr>
              <a:t>(Plataforma distribución )</a:t>
            </a:r>
          </a:p>
        </p:txBody>
      </p:sp>
      <p:sp>
        <p:nvSpPr>
          <p:cNvPr id="57" name="84 Rectángulo"/>
          <p:cNvSpPr/>
          <p:nvPr/>
        </p:nvSpPr>
        <p:spPr>
          <a:xfrm>
            <a:off x="6168404" y="5402363"/>
            <a:ext cx="3972687" cy="638298"/>
          </a:xfrm>
          <a:prstGeom prst="rect">
            <a:avLst/>
          </a:prstGeom>
          <a:solidFill>
            <a:srgbClr val="A0DC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58" name="85 CuadroTexto"/>
          <p:cNvSpPr txBox="1">
            <a:spLocks noChangeArrowheads="1"/>
          </p:cNvSpPr>
          <p:nvPr/>
        </p:nvSpPr>
        <p:spPr bwMode="auto">
          <a:xfrm>
            <a:off x="6171174" y="5452539"/>
            <a:ext cx="3927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rgbClr val="383F4D"/>
                </a:solidFill>
                <a:latin typeface="+mn-lt"/>
              </a:rPr>
              <a:t>Grandes </a:t>
            </a:r>
            <a:r>
              <a:rPr lang="es-MX" altLang="es-MX" sz="1500" dirty="0" smtClean="0">
                <a:solidFill>
                  <a:srgbClr val="383F4D"/>
                </a:solidFill>
                <a:latin typeface="+mn-lt"/>
              </a:rPr>
              <a:t>productores </a:t>
            </a:r>
            <a:r>
              <a:rPr lang="es-MX" altLang="es-MX" sz="1500" dirty="0">
                <a:solidFill>
                  <a:srgbClr val="383F4D"/>
                </a:solidFill>
                <a:latin typeface="+mn-lt"/>
              </a:rPr>
              <a:t>(Procesamiento y </a:t>
            </a:r>
            <a:endParaRPr lang="es-MX" altLang="es-MX" sz="1500" dirty="0" smtClean="0">
              <a:solidFill>
                <a:srgbClr val="383F4D"/>
              </a:solidFill>
              <a:latin typeface="+mn-lt"/>
            </a:endParaRPr>
          </a:p>
          <a:p>
            <a:pPr eaLnBrk="1" fontAlgn="ctr" hangingPunct="1">
              <a:spcBef>
                <a:spcPct val="0"/>
              </a:spcBef>
              <a:buFontTx/>
              <a:buNone/>
            </a:pPr>
            <a:r>
              <a:rPr lang="es-MX" altLang="es-MX" sz="1500" dirty="0" smtClean="0">
                <a:solidFill>
                  <a:srgbClr val="383F4D"/>
                </a:solidFill>
                <a:latin typeface="+mn-lt"/>
              </a:rPr>
              <a:t>plataforma </a:t>
            </a:r>
            <a:r>
              <a:rPr lang="es-MX" altLang="es-MX" sz="1500" dirty="0">
                <a:solidFill>
                  <a:srgbClr val="383F4D"/>
                </a:solidFill>
                <a:latin typeface="+mn-lt"/>
              </a:rPr>
              <a:t>distribución)</a:t>
            </a:r>
          </a:p>
        </p:txBody>
      </p:sp>
      <p:sp>
        <p:nvSpPr>
          <p:cNvPr id="59" name="82 CuadroTexto"/>
          <p:cNvSpPr txBox="1"/>
          <p:nvPr/>
        </p:nvSpPr>
        <p:spPr>
          <a:xfrm>
            <a:off x="608548" y="2121195"/>
            <a:ext cx="1251826" cy="584775"/>
          </a:xfrm>
          <a:prstGeom prst="rect">
            <a:avLst/>
          </a:prstGeom>
          <a:noFill/>
        </p:spPr>
        <p:txBody>
          <a:bodyPr>
            <a:spAutoFit/>
          </a:bodyPr>
          <a:lstStyle/>
          <a:p>
            <a:pPr algn="ctr" eaLnBrk="1" fontAlgn="auto" hangingPunct="1">
              <a:spcBef>
                <a:spcPts val="0"/>
              </a:spcBef>
              <a:spcAft>
                <a:spcPts val="0"/>
              </a:spcAft>
              <a:defRPr/>
            </a:pPr>
            <a:r>
              <a:rPr lang="es-MX" sz="1600" b="1" dirty="0">
                <a:solidFill>
                  <a:schemeClr val="tx1">
                    <a:lumMod val="75000"/>
                    <a:lumOff val="25000"/>
                  </a:schemeClr>
                </a:solidFill>
                <a:ea typeface="+mn-ea"/>
              </a:rPr>
              <a:t>Tipo de productor</a:t>
            </a:r>
          </a:p>
        </p:txBody>
      </p:sp>
      <p:sp>
        <p:nvSpPr>
          <p:cNvPr id="75" name="71 Rectángulo"/>
          <p:cNvSpPr/>
          <p:nvPr/>
        </p:nvSpPr>
        <p:spPr>
          <a:xfrm>
            <a:off x="10221116" y="4798363"/>
            <a:ext cx="1383294" cy="1431221"/>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76" name="72 CuadroTexto"/>
          <p:cNvSpPr txBox="1">
            <a:spLocks noChangeArrowheads="1"/>
          </p:cNvSpPr>
          <p:nvPr/>
        </p:nvSpPr>
        <p:spPr bwMode="auto">
          <a:xfrm>
            <a:off x="10217308" y="4773703"/>
            <a:ext cx="1429021" cy="1477328"/>
          </a:xfrm>
          <a:prstGeom prst="rect">
            <a:avLst/>
          </a:prstGeom>
          <a:solidFill>
            <a:srgbClr val="287264"/>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ctr" hangingPunct="1">
              <a:spcBef>
                <a:spcPct val="0"/>
              </a:spcBef>
              <a:buFontTx/>
              <a:buNone/>
            </a:pPr>
            <a:r>
              <a:rPr lang="es-MX" altLang="es-MX" sz="1500" dirty="0">
                <a:solidFill>
                  <a:schemeClr val="bg1"/>
                </a:solidFill>
                <a:latin typeface="+mn-lt"/>
              </a:rPr>
              <a:t>Tiendas de abarrotes</a:t>
            </a:r>
          </a:p>
          <a:p>
            <a:pPr eaLnBrk="1" fontAlgn="ctr" hangingPunct="1">
              <a:spcBef>
                <a:spcPct val="0"/>
              </a:spcBef>
              <a:buFontTx/>
              <a:buNone/>
            </a:pPr>
            <a:r>
              <a:rPr lang="es-MX" altLang="es-MX" sz="1500" dirty="0">
                <a:solidFill>
                  <a:schemeClr val="bg1"/>
                </a:solidFill>
                <a:latin typeface="+mn-lt"/>
              </a:rPr>
              <a:t>Tiendas especializadas</a:t>
            </a:r>
          </a:p>
          <a:p>
            <a:pPr eaLnBrk="1" fontAlgn="ctr" hangingPunct="1">
              <a:spcBef>
                <a:spcPct val="0"/>
              </a:spcBef>
              <a:buFontTx/>
              <a:buNone/>
            </a:pPr>
            <a:r>
              <a:rPr lang="es-MX" altLang="es-MX" sz="1500" dirty="0">
                <a:solidFill>
                  <a:schemeClr val="bg1"/>
                </a:solidFill>
                <a:latin typeface="+mn-lt"/>
              </a:rPr>
              <a:t>Cadenas de supermercados </a:t>
            </a:r>
          </a:p>
        </p:txBody>
      </p:sp>
      <p:cxnSp>
        <p:nvCxnSpPr>
          <p:cNvPr id="79" name="Conector recto 78"/>
          <p:cNvCxnSpPr/>
          <p:nvPr/>
        </p:nvCxnSpPr>
        <p:spPr>
          <a:xfrm>
            <a:off x="608548" y="4614171"/>
            <a:ext cx="11126252" cy="0"/>
          </a:xfrm>
          <a:prstGeom prst="line">
            <a:avLst/>
          </a:prstGeom>
          <a:ln>
            <a:solidFill>
              <a:srgbClr val="383F4D"/>
            </a:solidFill>
          </a:ln>
        </p:spPr>
        <p:style>
          <a:lnRef idx="1">
            <a:schemeClr val="accent1"/>
          </a:lnRef>
          <a:fillRef idx="0">
            <a:schemeClr val="accent1"/>
          </a:fillRef>
          <a:effectRef idx="0">
            <a:schemeClr val="accent1"/>
          </a:effectRef>
          <a:fontRef idx="minor">
            <a:schemeClr val="tx1"/>
          </a:fontRef>
        </p:style>
      </p:cxnSp>
      <p:sp>
        <p:nvSpPr>
          <p:cNvPr id="8" name="11 Rectángulo"/>
          <p:cNvSpPr/>
          <p:nvPr/>
        </p:nvSpPr>
        <p:spPr>
          <a:xfrm>
            <a:off x="608548" y="2026049"/>
            <a:ext cx="11126252" cy="4309437"/>
          </a:xfrm>
          <a:prstGeom prst="rect">
            <a:avLst/>
          </a:prstGeom>
          <a:noFill/>
          <a:ln w="6350">
            <a:solidFill>
              <a:srgbClr val="383F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grpSp>
        <p:nvGrpSpPr>
          <p:cNvPr id="60" name="Grupo 59"/>
          <p:cNvGrpSpPr/>
          <p:nvPr/>
        </p:nvGrpSpPr>
        <p:grpSpPr>
          <a:xfrm>
            <a:off x="2119503" y="1202930"/>
            <a:ext cx="9334384" cy="950777"/>
            <a:chOff x="2834143" y="860528"/>
            <a:chExt cx="7777162" cy="792162"/>
          </a:xfrm>
        </p:grpSpPr>
        <p:sp>
          <p:nvSpPr>
            <p:cNvPr id="61" name="28 Elipse"/>
            <p:cNvSpPr/>
            <p:nvPr/>
          </p:nvSpPr>
          <p:spPr>
            <a:xfrm>
              <a:off x="2834143" y="860528"/>
              <a:ext cx="792162" cy="792162"/>
            </a:xfrm>
            <a:prstGeom prst="ellipse">
              <a:avLst/>
            </a:prstGeom>
            <a:solidFill>
              <a:schemeClr val="bg1"/>
            </a:solidFill>
            <a:ln w="12700">
              <a:solidFill>
                <a:srgbClr val="74C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62" name="29 Elipse"/>
            <p:cNvSpPr/>
            <p:nvPr/>
          </p:nvSpPr>
          <p:spPr>
            <a:xfrm>
              <a:off x="3986668" y="860528"/>
              <a:ext cx="792162" cy="792162"/>
            </a:xfrm>
            <a:prstGeom prst="ellipse">
              <a:avLst/>
            </a:prstGeom>
            <a:solidFill>
              <a:schemeClr val="bg1"/>
            </a:solidFill>
            <a:ln w="12700">
              <a:solidFill>
                <a:srgbClr val="74C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63" name="30 Elipse"/>
            <p:cNvSpPr/>
            <p:nvPr/>
          </p:nvSpPr>
          <p:spPr>
            <a:xfrm>
              <a:off x="5139193" y="860528"/>
              <a:ext cx="792162" cy="792162"/>
            </a:xfrm>
            <a:prstGeom prst="ellipse">
              <a:avLst/>
            </a:prstGeom>
            <a:solidFill>
              <a:schemeClr val="bg1"/>
            </a:solidFill>
            <a:ln w="12700">
              <a:solidFill>
                <a:srgbClr val="74C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64" name="31 Elipse"/>
            <p:cNvSpPr/>
            <p:nvPr/>
          </p:nvSpPr>
          <p:spPr>
            <a:xfrm>
              <a:off x="6291718" y="860528"/>
              <a:ext cx="792162" cy="792162"/>
            </a:xfrm>
            <a:prstGeom prst="ellipse">
              <a:avLst/>
            </a:prstGeom>
            <a:solidFill>
              <a:schemeClr val="bg1"/>
            </a:solidFill>
            <a:ln w="12700">
              <a:solidFill>
                <a:srgbClr val="74C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65" name="32 Elipse"/>
            <p:cNvSpPr/>
            <p:nvPr/>
          </p:nvSpPr>
          <p:spPr>
            <a:xfrm>
              <a:off x="7442655" y="860528"/>
              <a:ext cx="792163" cy="792162"/>
            </a:xfrm>
            <a:prstGeom prst="ellipse">
              <a:avLst/>
            </a:prstGeom>
            <a:solidFill>
              <a:schemeClr val="bg1"/>
            </a:solidFill>
            <a:ln w="12700">
              <a:solidFill>
                <a:srgbClr val="74C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66" name="34 Elipse"/>
            <p:cNvSpPr/>
            <p:nvPr/>
          </p:nvSpPr>
          <p:spPr>
            <a:xfrm>
              <a:off x="9819143" y="860528"/>
              <a:ext cx="792162" cy="792162"/>
            </a:xfrm>
            <a:prstGeom prst="ellipse">
              <a:avLst/>
            </a:prstGeom>
            <a:solidFill>
              <a:schemeClr val="bg1"/>
            </a:solidFill>
            <a:ln w="12700">
              <a:solidFill>
                <a:srgbClr val="74C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pic>
          <p:nvPicPr>
            <p:cNvPr id="67" name="Picture 21" descr="http://www.cult.gva.es/museus/m00073/setietnum8/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605" y="1004990"/>
              <a:ext cx="5413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http://www.fao.org/inpho_archive/content/documents/vlibrary/ae075s/img/ae075e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130" y="1004990"/>
              <a:ext cx="5032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 descr="http://www.fao.org/docrep/x5037s/x5037S1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655" y="1033565"/>
              <a:ext cx="5476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8" descr="an image"/>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6434593" y="1076428"/>
              <a:ext cx="504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 descr="http://www.fao.org/docrep/x5037s/x5037S1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7118" y="1033565"/>
              <a:ext cx="5476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7" descr="http://o.quizlet.com/i/nmeGObFFM4sSwEIUeUy7LA_m.jpg"/>
            <p:cNvPicPr>
              <a:picLocks noChangeAspect="1" noChangeArrowheads="1"/>
            </p:cNvPicPr>
            <p:nvPr/>
          </p:nvPicPr>
          <p:blipFill>
            <a:blip r:embed="rId7">
              <a:extLst>
                <a:ext uri="{28A0092B-C50C-407E-A947-70E740481C1C}">
                  <a14:useLocalDpi xmlns:a14="http://schemas.microsoft.com/office/drawing/2010/main" val="0"/>
                </a:ext>
              </a:extLst>
            </a:blip>
            <a:srcRect t="17613"/>
            <a:stretch>
              <a:fillRect/>
            </a:stretch>
          </p:blipFill>
          <p:spPr bwMode="auto">
            <a:xfrm>
              <a:off x="9925505" y="1076428"/>
              <a:ext cx="542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31 Elipse"/>
            <p:cNvSpPr/>
            <p:nvPr/>
          </p:nvSpPr>
          <p:spPr>
            <a:xfrm>
              <a:off x="8668205" y="860528"/>
              <a:ext cx="792163" cy="792162"/>
            </a:xfrm>
            <a:prstGeom prst="ellipse">
              <a:avLst/>
            </a:prstGeom>
            <a:solidFill>
              <a:schemeClr val="bg1"/>
            </a:solidFill>
            <a:ln w="12700">
              <a:solidFill>
                <a:srgbClr val="74C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pic>
          <p:nvPicPr>
            <p:cNvPr id="74" name="Picture 8" descr="an image"/>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8811080" y="1076428"/>
              <a:ext cx="504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Marcador de número de diapositiva 1"/>
          <p:cNvSpPr>
            <a:spLocks noGrp="1"/>
          </p:cNvSpPr>
          <p:nvPr>
            <p:ph type="sldNum" sz="quarter" idx="12"/>
          </p:nvPr>
        </p:nvSpPr>
        <p:spPr/>
        <p:txBody>
          <a:bodyPr/>
          <a:lstStyle/>
          <a:p>
            <a:fld id="{BEA7F520-B1AA-47A0-AF60-EF34F0EE4F6A}" type="slidenum">
              <a:rPr lang="es-MX" smtClean="0"/>
              <a:t>6</a:t>
            </a:fld>
            <a:endParaRPr lang="es-MX"/>
          </a:p>
        </p:txBody>
      </p:sp>
    </p:spTree>
    <p:extLst>
      <p:ext uri="{BB962C8B-B14F-4D97-AF65-F5344CB8AC3E}">
        <p14:creationId xmlns:p14="http://schemas.microsoft.com/office/powerpoint/2010/main" val="1415994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50825" y="136524"/>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Temas transversales</a:t>
            </a:r>
            <a:endParaRPr lang="es-ES" altLang="es-MX" sz="2400" b="1" dirty="0" smtClean="0">
              <a:solidFill>
                <a:srgbClr val="383F4D"/>
              </a:solidFill>
              <a:latin typeface="Calibri" panose="020F0502020204030204" pitchFamily="34" charset="0"/>
            </a:endParaRPr>
          </a:p>
        </p:txBody>
      </p:sp>
      <p:pic>
        <p:nvPicPr>
          <p:cNvPr id="8"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ector recto 8"/>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graphicFrame>
        <p:nvGraphicFramePr>
          <p:cNvPr id="2" name="Diagrama 1"/>
          <p:cNvGraphicFramePr/>
          <p:nvPr>
            <p:extLst>
              <p:ext uri="{D42A27DB-BD31-4B8C-83A1-F6EECF244321}">
                <p14:modId xmlns:p14="http://schemas.microsoft.com/office/powerpoint/2010/main" val="3328205221"/>
              </p:ext>
            </p:extLst>
          </p:nvPr>
        </p:nvGraphicFramePr>
        <p:xfrm>
          <a:off x="843280" y="10912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12"/>
          </p:nvPr>
        </p:nvSpPr>
        <p:spPr/>
        <p:txBody>
          <a:bodyPr/>
          <a:lstStyle/>
          <a:p>
            <a:fld id="{BEA7F520-B1AA-47A0-AF60-EF34F0EE4F6A}" type="slidenum">
              <a:rPr lang="es-MX" smtClean="0"/>
              <a:t>7</a:t>
            </a:fld>
            <a:endParaRPr lang="es-MX"/>
          </a:p>
        </p:txBody>
      </p:sp>
    </p:spTree>
    <p:extLst>
      <p:ext uri="{BB962C8B-B14F-4D97-AF65-F5344CB8AC3E}">
        <p14:creationId xmlns:p14="http://schemas.microsoft.com/office/powerpoint/2010/main" val="3435812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0825" y="136524"/>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Tipo de recomendaciones </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graphicFrame>
        <p:nvGraphicFramePr>
          <p:cNvPr id="2" name="Diagrama 1"/>
          <p:cNvGraphicFramePr/>
          <p:nvPr>
            <p:extLst>
              <p:ext uri="{D42A27DB-BD31-4B8C-83A1-F6EECF244321}">
                <p14:modId xmlns:p14="http://schemas.microsoft.com/office/powerpoint/2010/main" val="1642555207"/>
              </p:ext>
            </p:extLst>
          </p:nvPr>
        </p:nvGraphicFramePr>
        <p:xfrm>
          <a:off x="508000" y="1047257"/>
          <a:ext cx="865063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12"/>
          </p:nvPr>
        </p:nvSpPr>
        <p:spPr/>
        <p:txBody>
          <a:bodyPr/>
          <a:lstStyle/>
          <a:p>
            <a:fld id="{BEA7F520-B1AA-47A0-AF60-EF34F0EE4F6A}" type="slidenum">
              <a:rPr lang="es-MX" smtClean="0"/>
              <a:t>8</a:t>
            </a:fld>
            <a:endParaRPr lang="es-MX"/>
          </a:p>
        </p:txBody>
      </p:sp>
    </p:spTree>
    <p:extLst>
      <p:ext uri="{BB962C8B-B14F-4D97-AF65-F5344CB8AC3E}">
        <p14:creationId xmlns:p14="http://schemas.microsoft.com/office/powerpoint/2010/main" val="83305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0825" y="136524"/>
            <a:ext cx="8263783" cy="682625"/>
          </a:xfrm>
        </p:spPr>
        <p:txBody>
          <a:bodyPr>
            <a:noAutofit/>
          </a:bodyPr>
          <a:lstStyle/>
          <a:p>
            <a:pPr algn="l" eaLnBrk="1" hangingPunct="1"/>
            <a:r>
              <a:rPr lang="es-MX" altLang="es-MX" sz="2400" b="1" dirty="0" smtClean="0">
                <a:solidFill>
                  <a:srgbClr val="383F4D"/>
                </a:solidFill>
                <a:latin typeface="Calibri" panose="020F0502020204030204" pitchFamily="34" charset="0"/>
              </a:rPr>
              <a:t>Revisar subsidios a las tarifas eléctricas</a:t>
            </a:r>
            <a:endParaRPr lang="es-ES" altLang="es-MX" sz="2400" b="1" dirty="0" smtClean="0">
              <a:solidFill>
                <a:srgbClr val="383F4D"/>
              </a:solidFill>
              <a:latin typeface="Calibri" panose="020F0502020204030204" pitchFamily="34" charset="0"/>
            </a:endParaRPr>
          </a:p>
        </p:txBody>
      </p:sp>
      <p:pic>
        <p:nvPicPr>
          <p:cNvPr id="5" name="Imagen 6" descr="Screen Shot 2014-06-22 at 12.53.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638" y="228598"/>
            <a:ext cx="1187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6415808" y="3421316"/>
            <a:ext cx="5311372" cy="1354217"/>
          </a:xfrm>
          <a:prstGeom prst="rect">
            <a:avLst/>
          </a:prstGeom>
        </p:spPr>
        <p:txBody>
          <a:bodyPr>
            <a:spAutoFit/>
          </a:bodyPr>
          <a:lstStyle/>
          <a:p>
            <a:pPr algn="just">
              <a:spcBef>
                <a:spcPts val="600"/>
              </a:spcBef>
              <a:spcAft>
                <a:spcPts val="600"/>
              </a:spcAft>
            </a:pPr>
            <a:r>
              <a:rPr lang="es-MX" b="1" dirty="0" smtClean="0"/>
              <a:t>Problema</a:t>
            </a:r>
          </a:p>
          <a:p>
            <a:pPr algn="just">
              <a:spcBef>
                <a:spcPts val="600"/>
              </a:spcBef>
              <a:spcAft>
                <a:spcPts val="600"/>
              </a:spcAft>
            </a:pPr>
            <a:r>
              <a:rPr lang="es-MX" dirty="0" smtClean="0"/>
              <a:t>El </a:t>
            </a:r>
            <a:r>
              <a:rPr lang="es-MX" dirty="0"/>
              <a:t>subsidio eléctrico se otorga de manera selectiva, en perjuicio de los productores que </a:t>
            </a:r>
            <a:r>
              <a:rPr lang="es-MX" dirty="0" smtClean="0"/>
              <a:t>no </a:t>
            </a:r>
            <a:r>
              <a:rPr lang="es-MX" dirty="0"/>
              <a:t>utilizan electricidad para bombear agua.</a:t>
            </a:r>
          </a:p>
        </p:txBody>
      </p:sp>
      <p:sp>
        <p:nvSpPr>
          <p:cNvPr id="8" name="Rectángulo 7"/>
          <p:cNvSpPr/>
          <p:nvPr/>
        </p:nvSpPr>
        <p:spPr>
          <a:xfrm>
            <a:off x="319808" y="1104610"/>
            <a:ext cx="6096000" cy="646331"/>
          </a:xfrm>
          <a:prstGeom prst="rect">
            <a:avLst/>
          </a:prstGeom>
          <a:ln>
            <a:noFill/>
          </a:ln>
        </p:spPr>
        <p:txBody>
          <a:bodyPr>
            <a:spAutoFit/>
          </a:bodyPr>
          <a:lstStyle/>
          <a:p>
            <a:r>
              <a:rPr lang="es-MX" dirty="0"/>
              <a:t>R.7.2 Revisar el funcionamiento del subsidio a las tarifas eléctricas para bombeo agrícola.</a:t>
            </a:r>
            <a:endParaRPr lang="es-MX" sz="1600" dirty="0"/>
          </a:p>
        </p:txBody>
      </p:sp>
      <p:graphicFrame>
        <p:nvGraphicFramePr>
          <p:cNvPr id="10" name="Gráfico 2"/>
          <p:cNvGraphicFramePr/>
          <p:nvPr>
            <p:extLst>
              <p:ext uri="{D42A27DB-BD31-4B8C-83A1-F6EECF244321}">
                <p14:modId xmlns:p14="http://schemas.microsoft.com/office/powerpoint/2010/main" val="971561499"/>
              </p:ext>
            </p:extLst>
          </p:nvPr>
        </p:nvGraphicFramePr>
        <p:xfrm>
          <a:off x="666274" y="2553854"/>
          <a:ext cx="5403066" cy="380572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5"/>
          <p:cNvSpPr/>
          <p:nvPr/>
        </p:nvSpPr>
        <p:spPr>
          <a:xfrm>
            <a:off x="1384473" y="1961924"/>
            <a:ext cx="3966669" cy="584775"/>
          </a:xfrm>
          <a:prstGeom prst="rect">
            <a:avLst/>
          </a:prstGeom>
        </p:spPr>
        <p:txBody>
          <a:bodyPr wrap="square">
            <a:spAutoFit/>
          </a:bodyPr>
          <a:lstStyle/>
          <a:p>
            <a:pPr algn="ctr"/>
            <a:r>
              <a:rPr lang="es-MX" sz="1600" b="1" dirty="0"/>
              <a:t>Regresividad de los Subsidios a las Tarifas de Energía Eléctrica para Uso Agrícola, 2014</a:t>
            </a:r>
            <a:endParaRPr lang="es-MX" sz="1400" b="1" dirty="0"/>
          </a:p>
        </p:txBody>
      </p:sp>
      <p:sp>
        <p:nvSpPr>
          <p:cNvPr id="16" name="Rectángulo redondeado 15"/>
          <p:cNvSpPr/>
          <p:nvPr/>
        </p:nvSpPr>
        <p:spPr>
          <a:xfrm>
            <a:off x="7295032" y="1183290"/>
            <a:ext cx="4283434" cy="1370564"/>
          </a:xfrm>
          <a:prstGeom prst="roundRect">
            <a:avLst/>
          </a:prstGeom>
          <a:solidFill>
            <a:srgbClr val="C1E9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s-MX" sz="2400" dirty="0" smtClean="0">
                <a:solidFill>
                  <a:schemeClr val="tx1"/>
                </a:solidFill>
              </a:rPr>
              <a:t>11,400 millones de pesos</a:t>
            </a:r>
          </a:p>
          <a:p>
            <a:pPr algn="ctr" fontAlgn="ctr"/>
            <a:endParaRPr lang="es-MX" sz="2400" dirty="0" smtClean="0">
              <a:solidFill>
                <a:schemeClr val="tx1"/>
              </a:solidFill>
            </a:endParaRPr>
          </a:p>
          <a:p>
            <a:pPr algn="ctr" fontAlgn="ctr"/>
            <a:r>
              <a:rPr lang="es-MX" dirty="0" smtClean="0">
                <a:solidFill>
                  <a:schemeClr val="tx1"/>
                </a:solidFill>
              </a:rPr>
              <a:t>Presupuesto de CFE (2015)  para Tarifa para bombeo agrícola</a:t>
            </a:r>
            <a:endParaRPr lang="es-MX" dirty="0">
              <a:solidFill>
                <a:schemeClr val="tx1"/>
              </a:solidFill>
            </a:endParaRPr>
          </a:p>
        </p:txBody>
      </p:sp>
      <p:cxnSp>
        <p:nvCxnSpPr>
          <p:cNvPr id="11" name="Conector recto 10"/>
          <p:cNvCxnSpPr>
            <a:cxnSpLocks noChangeShapeType="1"/>
          </p:cNvCxnSpPr>
          <p:nvPr/>
        </p:nvCxnSpPr>
        <p:spPr bwMode="auto">
          <a:xfrm>
            <a:off x="0" y="955181"/>
            <a:ext cx="12192000" cy="0"/>
          </a:xfrm>
          <a:prstGeom prst="line">
            <a:avLst/>
          </a:prstGeom>
          <a:noFill/>
          <a:ln w="6350">
            <a:solidFill>
              <a:srgbClr val="383F4D"/>
            </a:solidFill>
            <a:round/>
            <a:headEnd/>
            <a:tailEnd/>
          </a:ln>
          <a:extLst>
            <a:ext uri="{909E8E84-426E-40DD-AFC4-6F175D3DCCD1}">
              <a14:hiddenFill xmlns:a14="http://schemas.microsoft.com/office/drawing/2010/main">
                <a:noFill/>
              </a14:hiddenFill>
            </a:ext>
          </a:extLst>
        </p:spPr>
      </p:cxnSp>
      <p:sp>
        <p:nvSpPr>
          <p:cNvPr id="3" name="Marcador de número de diapositiva 2"/>
          <p:cNvSpPr>
            <a:spLocks noGrp="1"/>
          </p:cNvSpPr>
          <p:nvPr>
            <p:ph type="sldNum" sz="quarter" idx="12"/>
          </p:nvPr>
        </p:nvSpPr>
        <p:spPr/>
        <p:txBody>
          <a:bodyPr/>
          <a:lstStyle/>
          <a:p>
            <a:fld id="{BEA7F520-B1AA-47A0-AF60-EF34F0EE4F6A}" type="slidenum">
              <a:rPr lang="es-MX" smtClean="0"/>
              <a:t>9</a:t>
            </a:fld>
            <a:endParaRPr lang="es-MX"/>
          </a:p>
        </p:txBody>
      </p:sp>
    </p:spTree>
    <p:extLst>
      <p:ext uri="{BB962C8B-B14F-4D97-AF65-F5344CB8AC3E}">
        <p14:creationId xmlns:p14="http://schemas.microsoft.com/office/powerpoint/2010/main" val="373550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1264</TotalTime>
  <Words>2346</Words>
  <Application>Microsoft Office PowerPoint</Application>
  <PresentationFormat>Panorámica</PresentationFormat>
  <Paragraphs>463</Paragraphs>
  <Slides>22</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MS PGothic</vt:lpstr>
      <vt:lpstr>Arial</vt:lpstr>
      <vt:lpstr>Calibri</vt:lpstr>
      <vt:lpstr>Calibri Light</vt:lpstr>
      <vt:lpstr>Century Gothic</vt:lpstr>
      <vt:lpstr>Times New Roman</vt:lpstr>
      <vt:lpstr>Verdana</vt:lpstr>
      <vt:lpstr>Wingdings</vt:lpstr>
      <vt:lpstr>Tema de Office</vt:lpstr>
      <vt:lpstr>Presentación de PowerPoint</vt:lpstr>
      <vt:lpstr>Estudios sectoriales sobre competencia</vt:lpstr>
      <vt:lpstr>Motivación</vt:lpstr>
      <vt:lpstr>Motivación</vt:lpstr>
      <vt:lpstr>Características de los mercados agrícolas</vt:lpstr>
      <vt:lpstr>Enfoque de cadenas productivas</vt:lpstr>
      <vt:lpstr>Temas transversales</vt:lpstr>
      <vt:lpstr>Tipo de recomendaciones </vt:lpstr>
      <vt:lpstr>Revisar subsidios a las tarifas eléctricas</vt:lpstr>
      <vt:lpstr>Revisar subsidios a la comercialización</vt:lpstr>
      <vt:lpstr>Crear un padrón único de beneficiarios de subsidios</vt:lpstr>
      <vt:lpstr>Tierra: Flexibilizar el dominio pleno</vt:lpstr>
      <vt:lpstr>Agua: Transparentar la asignación de concesiones</vt:lpstr>
      <vt:lpstr>Importación: Transparentar requisitos</vt:lpstr>
      <vt:lpstr>Movilización: Remover obstáculos</vt:lpstr>
      <vt:lpstr>Disposiciones que facilitan la comisión de conductas anticompetitivas</vt:lpstr>
      <vt:lpstr>Carencias de información sobre precios en las cadenas de valor de productos agroalimentarios</vt:lpstr>
      <vt:lpstr>Información</vt:lpstr>
      <vt:lpstr>Seguros agropecuarios</vt:lpstr>
      <vt:lpstr>Almacenamiento</vt:lpstr>
      <vt:lpstr>Consideraciones finales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JMEB</dc:creator>
  <cp:lastModifiedBy>Basilio Gonzalez Nuñez</cp:lastModifiedBy>
  <cp:revision>200</cp:revision>
  <cp:lastPrinted>2016-01-07T00:56:55Z</cp:lastPrinted>
  <dcterms:created xsi:type="dcterms:W3CDTF">2016-01-06T00:22:25Z</dcterms:created>
  <dcterms:modified xsi:type="dcterms:W3CDTF">2016-03-09T23:28:07Z</dcterms:modified>
</cp:coreProperties>
</file>